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ink/ink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7.xml" ContentType="application/inkml+xml"/>
  <Override PartName="/ppt/ink/ink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91" r:id="rId3"/>
    <p:sldId id="257" r:id="rId4"/>
    <p:sldId id="272" r:id="rId5"/>
    <p:sldId id="285" r:id="rId6"/>
    <p:sldId id="286" r:id="rId7"/>
    <p:sldId id="287" r:id="rId8"/>
    <p:sldId id="288" r:id="rId9"/>
    <p:sldId id="269" r:id="rId10"/>
    <p:sldId id="258" r:id="rId11"/>
    <p:sldId id="260" r:id="rId12"/>
    <p:sldId id="273" r:id="rId13"/>
    <p:sldId id="296" r:id="rId14"/>
    <p:sldId id="274" r:id="rId15"/>
    <p:sldId id="1255" r:id="rId16"/>
    <p:sldId id="277" r:id="rId17"/>
    <p:sldId id="278" r:id="rId18"/>
    <p:sldId id="292" r:id="rId19"/>
    <p:sldId id="283" r:id="rId20"/>
    <p:sldId id="279" r:id="rId21"/>
    <p:sldId id="280" r:id="rId22"/>
    <p:sldId id="281" r:id="rId23"/>
    <p:sldId id="282" r:id="rId24"/>
    <p:sldId id="294" r:id="rId25"/>
    <p:sldId id="1256" r:id="rId26"/>
    <p:sldId id="264" r:id="rId27"/>
    <p:sldId id="1251" r:id="rId28"/>
    <p:sldId id="266" r:id="rId29"/>
    <p:sldId id="1252" r:id="rId30"/>
    <p:sldId id="1253" r:id="rId31"/>
    <p:sldId id="271" r:id="rId32"/>
  </p:sldIdLst>
  <p:sldSz cx="18288000" cy="10287000"/>
  <p:notesSz cx="6858000" cy="9144000"/>
  <p:embeddedFontLst>
    <p:embeddedFont>
      <p:font typeface="Agrandir Narrow" panose="020B0604020202020204" charset="0"/>
      <p:regular r:id="rId34"/>
    </p:embeddedFont>
    <p:embeddedFont>
      <p:font typeface="Agrandir Narrow Bold" panose="020B0604020202020204" charset="0"/>
      <p:regular r:id="rId35"/>
      <p:bold r:id="rId36"/>
    </p:embeddedFont>
    <p:embeddedFont>
      <p:font typeface="Bauhaus 93" panose="04030905020B02020C02" pitchFamily="82" charset="0"/>
      <p:regular r:id="rId37"/>
    </p:embeddedFont>
    <p:embeddedFont>
      <p:font typeface="Berlin Sans FB Demi" panose="020E0802020502020306" pitchFamily="34" charset="0"/>
      <p:regular r:id="rId38"/>
      <p:bold r:id="rId39"/>
    </p:embeddedFont>
    <p:embeddedFont>
      <p:font typeface="Calibri" panose="020F0502020204030204" pitchFamily="34" charset="0"/>
      <p:regular r:id="rId40"/>
      <p:bold r:id="rId41"/>
      <p:italic r:id="rId42"/>
      <p:boldItalic r:id="rId43"/>
    </p:embeddedFont>
    <p:embeddedFont>
      <p:font typeface="Open Sans Light Bold" panose="020B0604020202020204" charset="0"/>
      <p:regular r:id="rId44"/>
      <p:bold r:id="rId45"/>
    </p:embeddedFont>
    <p:embeddedFont>
      <p:font typeface="STHupo" panose="02010800040101010101" pitchFamily="2" charset="-122"/>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62A6"/>
    <a:srgbClr val="7A54A1"/>
    <a:srgbClr val="484582"/>
    <a:srgbClr val="213969"/>
    <a:srgbClr val="FFA730"/>
    <a:srgbClr val="F4F6FC"/>
    <a:srgbClr val="545454"/>
    <a:srgbClr val="FF9B15"/>
    <a:srgbClr val="9476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4" autoAdjust="0"/>
    <p:restoredTop sz="88693" autoAdjust="0"/>
  </p:normalViewPr>
  <p:slideViewPr>
    <p:cSldViewPr>
      <p:cViewPr varScale="1">
        <p:scale>
          <a:sx n="51" d="100"/>
          <a:sy n="51" d="100"/>
        </p:scale>
        <p:origin x="63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10:02.36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10:13.489"/>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10:02.36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10:13.489"/>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10:02.36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10:13.489"/>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10:02.36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16:10:13.489"/>
    </inkml:context>
    <inkml:brush xml:id="br0">
      <inkml:brushProperty name="width" value="0.05" units="cm"/>
      <inkml:brushProperty name="height" value="0.05" units="cm"/>
      <inkml:brushProperty name="color" value="#E71224"/>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1F91B7-5D76-48B9-ABE0-D7B98F245831}" type="datetimeFigureOut">
              <a:rPr lang="en-US" smtClean="0"/>
              <a:t>12/19/2022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6E9C8-D9DA-4959-8822-43CFC3A7D2A0}" type="slidenum">
              <a:rPr lang="en-US" smtClean="0"/>
              <a:t>‹#›</a:t>
            </a:fld>
            <a:endParaRPr lang="en-US"/>
          </a:p>
        </p:txBody>
      </p:sp>
    </p:spTree>
    <p:extLst>
      <p:ext uri="{BB962C8B-B14F-4D97-AF65-F5344CB8AC3E}">
        <p14:creationId xmlns:p14="http://schemas.microsoft.com/office/powerpoint/2010/main" val="4215749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9</a:t>
            </a:fld>
            <a:endParaRPr lang="en-US"/>
          </a:p>
        </p:txBody>
      </p:sp>
    </p:spTree>
    <p:extLst>
      <p:ext uri="{BB962C8B-B14F-4D97-AF65-F5344CB8AC3E}">
        <p14:creationId xmlns:p14="http://schemas.microsoft.com/office/powerpoint/2010/main" val="4051597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50A30"/>
                </a:solidFill>
                <a:effectLst/>
                <a:uLnTx/>
                <a:uFillTx/>
                <a:latin typeface="Agrandir Narrow"/>
                <a:ea typeface="+mn-ea"/>
                <a:cs typeface="+mn-cs"/>
              </a:rPr>
              <a:t>the agent learns automatically using feedbacks without any labelled data, unlike supervised learning. Here we do not need to pre-program the agent, as it learns from its own experience without any human intervention.</a:t>
            </a:r>
          </a:p>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20</a:t>
            </a:fld>
            <a:endParaRPr lang="en-US"/>
          </a:p>
        </p:txBody>
      </p:sp>
    </p:spTree>
    <p:extLst>
      <p:ext uri="{BB962C8B-B14F-4D97-AF65-F5344CB8AC3E}">
        <p14:creationId xmlns:p14="http://schemas.microsoft.com/office/powerpoint/2010/main" val="3350891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rtl="0" eaLnBrk="1" fontAlgn="auto" latinLnBrk="0" hangingPunct="1">
              <a:lnSpc>
                <a:spcPts val="3565"/>
              </a:lnSpc>
              <a:spcBef>
                <a:spcPct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7A54A1"/>
              </a:solidFill>
              <a:effectLst/>
              <a:uLnTx/>
              <a:uFillTx/>
              <a:latin typeface="Agrandir Narrow"/>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06E9C8-D9DA-4959-8822-43CFC3A7D2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964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above image shows the robot, diamond, and fire. The goal of the robot is to get the reward that is the diamond and avoid the hurdles that are fired. The robot learns by trying all the possible paths and then choosing the path which gives him the reward with the least hurdles. Each right step will give the robot a reward and each wrong step will subtract the reward of the robot. The total reward will be calculated when it reaches the final reward that is the diamond. </a:t>
            </a:r>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22</a:t>
            </a:fld>
            <a:endParaRPr lang="en-US"/>
          </a:p>
        </p:txBody>
      </p:sp>
    </p:spTree>
    <p:extLst>
      <p:ext uri="{BB962C8B-B14F-4D97-AF65-F5344CB8AC3E}">
        <p14:creationId xmlns:p14="http://schemas.microsoft.com/office/powerpoint/2010/main" val="459601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23</a:t>
            </a:fld>
            <a:endParaRPr lang="en-US"/>
          </a:p>
        </p:txBody>
      </p:sp>
    </p:spTree>
    <p:extLst>
      <p:ext uri="{BB962C8B-B14F-4D97-AF65-F5344CB8AC3E}">
        <p14:creationId xmlns:p14="http://schemas.microsoft.com/office/powerpoint/2010/main" val="1464125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24</a:t>
            </a:fld>
            <a:endParaRPr lang="en-US"/>
          </a:p>
        </p:txBody>
      </p:sp>
    </p:spTree>
    <p:extLst>
      <p:ext uri="{BB962C8B-B14F-4D97-AF65-F5344CB8AC3E}">
        <p14:creationId xmlns:p14="http://schemas.microsoft.com/office/powerpoint/2010/main" val="1696869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25</a:t>
            </a:fld>
            <a:endParaRPr lang="en-US"/>
          </a:p>
        </p:txBody>
      </p:sp>
    </p:spTree>
    <p:extLst>
      <p:ext uri="{BB962C8B-B14F-4D97-AF65-F5344CB8AC3E}">
        <p14:creationId xmlns:p14="http://schemas.microsoft.com/office/powerpoint/2010/main" val="3327762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29</a:t>
            </a:fld>
            <a:endParaRPr lang="en-US"/>
          </a:p>
        </p:txBody>
      </p:sp>
    </p:spTree>
    <p:extLst>
      <p:ext uri="{BB962C8B-B14F-4D97-AF65-F5344CB8AC3E}">
        <p14:creationId xmlns:p14="http://schemas.microsoft.com/office/powerpoint/2010/main" val="14801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defTabSz="914400" rtl="0" eaLnBrk="1" fontAlgn="auto" latinLnBrk="0" hangingPunct="1">
              <a:lnSpc>
                <a:spcPts val="3565"/>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A54A1"/>
                </a:solidFill>
                <a:effectLst/>
                <a:uLnTx/>
                <a:uFillTx/>
                <a:latin typeface="Agrandir Narrow"/>
                <a:ea typeface="+mn-ea"/>
                <a:cs typeface="+mn-cs"/>
              </a:rPr>
              <a:t>If the given shape has four sides, and all the sides are equal, then it will be labelled as a Square.</a:t>
            </a:r>
          </a:p>
          <a:p>
            <a:pPr marL="171450" marR="0" lvl="0" indent="-171450" defTabSz="914400" rtl="0" eaLnBrk="1" fontAlgn="auto" latinLnBrk="0" hangingPunct="1">
              <a:lnSpc>
                <a:spcPts val="3565"/>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A54A1"/>
                </a:solidFill>
                <a:effectLst/>
                <a:uLnTx/>
                <a:uFillTx/>
                <a:latin typeface="Agrandir Narrow"/>
                <a:ea typeface="+mn-ea"/>
                <a:cs typeface="+mn-cs"/>
              </a:rPr>
              <a:t>If the given shape has three sides, then it will be labelled as a triangle.</a:t>
            </a:r>
          </a:p>
          <a:p>
            <a:pPr marL="171450" marR="0" lvl="0" indent="-171450" defTabSz="914400" rtl="0" eaLnBrk="1" fontAlgn="auto" latinLnBrk="0" hangingPunct="1">
              <a:lnSpc>
                <a:spcPts val="3565"/>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A54A1"/>
                </a:solidFill>
                <a:effectLst/>
                <a:uLnTx/>
                <a:uFillTx/>
                <a:latin typeface="Agrandir Narrow"/>
                <a:ea typeface="+mn-ea"/>
                <a:cs typeface="+mn-cs"/>
              </a:rPr>
              <a:t>If the given shape has six equal sides then it will be labelled as hexagon.</a:t>
            </a:r>
          </a:p>
          <a:p>
            <a:pPr marL="171450" marR="0" lvl="0" indent="-171450" algn="l" defTabSz="914400" rtl="0" eaLnBrk="1" fontAlgn="auto" latinLnBrk="0" hangingPunct="1">
              <a:lnSpc>
                <a:spcPts val="3565"/>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7A54A1"/>
                </a:solidFill>
                <a:effectLst/>
                <a:uLnTx/>
                <a:uFillTx/>
                <a:latin typeface="Agrandir Narrow"/>
                <a:ea typeface="+mn-ea"/>
                <a:cs typeface="+mn-cs"/>
              </a:rPr>
              <a:t>If the given shape has no sides then it will be labelled as circle.</a:t>
            </a:r>
          </a:p>
          <a:p>
            <a:pPr marL="171450" marR="0" lvl="0" indent="-171450" defTabSz="914400" rtl="0" eaLnBrk="1" fontAlgn="auto" latinLnBrk="0" hangingPunct="1">
              <a:lnSpc>
                <a:spcPts val="3565"/>
              </a:lnSpc>
              <a:spcBef>
                <a:spcPct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7A54A1"/>
              </a:solidFill>
              <a:effectLst/>
              <a:uLnTx/>
              <a:uFillTx/>
              <a:latin typeface="Agrandir Narrow"/>
              <a:ea typeface="+mn-ea"/>
              <a:cs typeface="+mn-cs"/>
            </a:endParaRPr>
          </a:p>
          <a:p>
            <a:endParaRPr lang="en-US" dirty="0"/>
          </a:p>
          <a:p>
            <a:r>
              <a:rPr kumimoji="0" lang="en-US" sz="1200" b="0" i="0" u="none" strike="noStrike" kern="1200" cap="none" spc="0" normalizeH="0" baseline="0" noProof="0" dirty="0">
                <a:ln>
                  <a:noFill/>
                </a:ln>
                <a:solidFill>
                  <a:srgbClr val="7A54A1"/>
                </a:solidFill>
                <a:effectLst/>
                <a:uLnTx/>
                <a:uFillTx/>
                <a:latin typeface="Agrandir Narrow"/>
                <a:ea typeface="+mn-ea"/>
                <a:cs typeface="+mn-cs"/>
              </a:rPr>
              <a:t>The machine is already trained on all types of shapes, and when it finds a new shape, it classifies the shape on the bases of a number of sides, and predicts the output</a:t>
            </a:r>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12</a:t>
            </a:fld>
            <a:endParaRPr lang="en-US"/>
          </a:p>
        </p:txBody>
      </p:sp>
    </p:spTree>
    <p:extLst>
      <p:ext uri="{BB962C8B-B14F-4D97-AF65-F5344CB8AC3E}">
        <p14:creationId xmlns:p14="http://schemas.microsoft.com/office/powerpoint/2010/main" val="959443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13</a:t>
            </a:fld>
            <a:endParaRPr lang="en-US"/>
          </a:p>
        </p:txBody>
      </p:sp>
    </p:spTree>
    <p:extLst>
      <p:ext uri="{BB962C8B-B14F-4D97-AF65-F5344CB8AC3E}">
        <p14:creationId xmlns:p14="http://schemas.microsoft.com/office/powerpoint/2010/main" val="3557499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14</a:t>
            </a:fld>
            <a:endParaRPr lang="en-US"/>
          </a:p>
        </p:txBody>
      </p:sp>
    </p:spTree>
    <p:extLst>
      <p:ext uri="{BB962C8B-B14F-4D97-AF65-F5344CB8AC3E}">
        <p14:creationId xmlns:p14="http://schemas.microsoft.com/office/powerpoint/2010/main" val="2203312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defTabSz="914400" rtl="0" eaLnBrk="1" fontAlgn="auto" latinLnBrk="0" hangingPunct="1">
              <a:lnSpc>
                <a:spcPts val="3565"/>
              </a:lnSpc>
              <a:spcBef>
                <a:spcPct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15</a:t>
            </a:fld>
            <a:endParaRPr lang="en-US"/>
          </a:p>
        </p:txBody>
      </p:sp>
    </p:spTree>
    <p:extLst>
      <p:ext uri="{BB962C8B-B14F-4D97-AF65-F5344CB8AC3E}">
        <p14:creationId xmlns:p14="http://schemas.microsoft.com/office/powerpoint/2010/main" val="1278157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beginning : In the previous topic, we learned supervised machine learning in which models are trained using labelled data. But there may be many cases in which we do not have labelled data and need to find the hidden patterns from the given dataset. So, to solve such types of cases in machine learning, we need unsupervised learning techniques.</a:t>
            </a:r>
          </a:p>
          <a:p>
            <a:endParaRPr lang="en-GB" dirty="0"/>
          </a:p>
          <a:p>
            <a:r>
              <a:rPr lang="en-GB" dirty="0"/>
              <a:t>After first paragraph :</a:t>
            </a:r>
            <a:r>
              <a:rPr lang="en-US" dirty="0"/>
              <a:t> </a:t>
            </a:r>
            <a:r>
              <a:rPr lang="en-GB" dirty="0"/>
              <a:t>can be compared to learning which takes place in the human brain while learning new things. </a:t>
            </a:r>
          </a:p>
        </p:txBody>
      </p:sp>
      <p:sp>
        <p:nvSpPr>
          <p:cNvPr id="4" name="Slide Number Placeholder 3"/>
          <p:cNvSpPr>
            <a:spLocks noGrp="1"/>
          </p:cNvSpPr>
          <p:nvPr>
            <p:ph type="sldNum" sz="quarter" idx="5"/>
          </p:nvPr>
        </p:nvSpPr>
        <p:spPr/>
        <p:txBody>
          <a:bodyPr/>
          <a:lstStyle/>
          <a:p>
            <a:fld id="{2506E9C8-D9DA-4959-8822-43CFC3A7D2A0}" type="slidenum">
              <a:rPr lang="en-US" smtClean="0"/>
              <a:t>16</a:t>
            </a:fld>
            <a:endParaRPr lang="en-US"/>
          </a:p>
        </p:txBody>
      </p:sp>
    </p:spTree>
    <p:extLst>
      <p:ext uri="{BB962C8B-B14F-4D97-AF65-F5344CB8AC3E}">
        <p14:creationId xmlns:p14="http://schemas.microsoft.com/office/powerpoint/2010/main" val="423643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73239"/>
                </a:solidFill>
                <a:effectLst/>
                <a:latin typeface="urw-din"/>
              </a:rPr>
              <a:t>Unsupervised learning is classified into two categories of algorithms: </a:t>
            </a:r>
          </a:p>
          <a:p>
            <a:pPr marL="457200" indent="-457200" algn="l" fontAlgn="base">
              <a:lnSpc>
                <a:spcPct val="150000"/>
              </a:lnSpc>
              <a:buClr>
                <a:srgbClr val="D662A6"/>
              </a:buClr>
              <a:buFont typeface="Courier New" panose="02070309020205020404" pitchFamily="49" charset="0"/>
              <a:buChar char="o"/>
            </a:pPr>
            <a:r>
              <a:rPr lang="en-GB" sz="1200" dirty="0">
                <a:solidFill>
                  <a:prstClr val="black"/>
                </a:solidFill>
                <a:latin typeface="Agrandir Narrow"/>
              </a:rPr>
              <a:t>Clustering</a:t>
            </a:r>
          </a:p>
          <a:p>
            <a:pPr marL="457200" indent="-457200" algn="l" fontAlgn="base">
              <a:buClr>
                <a:srgbClr val="D662A6"/>
              </a:buClr>
              <a:buFont typeface="Courier New" panose="02070309020205020404" pitchFamily="49" charset="0"/>
              <a:buChar char="o"/>
            </a:pPr>
            <a:r>
              <a:rPr lang="en-GB" sz="1200" dirty="0">
                <a:solidFill>
                  <a:prstClr val="black"/>
                </a:solidFill>
                <a:latin typeface="Agrandir Narrow"/>
              </a:rPr>
              <a:t> Association</a:t>
            </a:r>
          </a:p>
          <a:p>
            <a:pPr marL="0" marR="0" lvl="0" indent="0" defTabSz="914400" rtl="0" eaLnBrk="1" fontAlgn="auto" latinLnBrk="0" hangingPunct="1">
              <a:lnSpc>
                <a:spcPts val="3565"/>
              </a:lnSpc>
              <a:spcBef>
                <a:spcPct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7A54A1"/>
              </a:solidFill>
              <a:effectLst/>
              <a:uLnTx/>
              <a:uFillTx/>
              <a:latin typeface="Agrandir Narrow"/>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06E9C8-D9DA-4959-8822-43CFC3A7D2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083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18</a:t>
            </a:fld>
            <a:endParaRPr lang="en-US"/>
          </a:p>
        </p:txBody>
      </p:sp>
    </p:spTree>
    <p:extLst>
      <p:ext uri="{BB962C8B-B14F-4D97-AF65-F5344CB8AC3E}">
        <p14:creationId xmlns:p14="http://schemas.microsoft.com/office/powerpoint/2010/main" val="1774183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50A30"/>
                </a:solidFill>
                <a:latin typeface="Agrandir Narrow"/>
              </a:rPr>
              <a:t>In the beginning : In cases where supervised learning is needed but there is a lack of quality data, semi-supervised learning may be the appropriate learning method. This learning model resides between supervised learning and unsupervised</a:t>
            </a:r>
          </a:p>
          <a:p>
            <a:endParaRPr lang="en-GB" sz="1200" dirty="0">
              <a:solidFill>
                <a:srgbClr val="050A30"/>
              </a:solidFill>
              <a:latin typeface="Agrandir Narrow"/>
            </a:endParaRPr>
          </a:p>
        </p:txBody>
      </p:sp>
      <p:sp>
        <p:nvSpPr>
          <p:cNvPr id="4" name="Slide Number Placeholder 3"/>
          <p:cNvSpPr>
            <a:spLocks noGrp="1"/>
          </p:cNvSpPr>
          <p:nvPr>
            <p:ph type="sldNum" sz="quarter" idx="5"/>
          </p:nvPr>
        </p:nvSpPr>
        <p:spPr/>
        <p:txBody>
          <a:bodyPr/>
          <a:lstStyle/>
          <a:p>
            <a:fld id="{2506E9C8-D9DA-4959-8822-43CFC3A7D2A0}" type="slidenum">
              <a:rPr lang="en-US" smtClean="0"/>
              <a:t>19</a:t>
            </a:fld>
            <a:endParaRPr lang="en-US"/>
          </a:p>
        </p:txBody>
      </p:sp>
    </p:spTree>
    <p:extLst>
      <p:ext uri="{BB962C8B-B14F-4D97-AF65-F5344CB8AC3E}">
        <p14:creationId xmlns:p14="http://schemas.microsoft.com/office/powerpoint/2010/main" val="3457793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4BBB17-E6B7-487E-8107-5BC8C9B2DF20}" type="datetime1">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B09746-B180-41C2-AF39-F71581E702C8}" type="datetime1">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AFB478-B01E-41D2-BF0D-7BB304381447}" type="datetime1">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54E667-A903-418B-B1AA-38CA4CD4FC05}" type="datetime1">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FD2C0D-AE40-4284-9546-E14180EE9709}" type="datetime1">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81C029-A37C-4A17-9050-652D42B97798}" type="datetime1">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D20BAA-37BC-408B-9CBC-EDE63200EAE2}" type="datetime1">
              <a:rPr lang="en-US" smtClean="0"/>
              <a:t>12/19/2022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7449800" y="9715500"/>
            <a:ext cx="533400" cy="3651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6A8897-E815-4014-BD78-ED69C992FDD6}" type="datetime1">
              <a:rPr lang="en-US" smtClean="0"/>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7297400" y="9334500"/>
            <a:ext cx="914400" cy="746125"/>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lstStyle>
            <a:lvl1pPr algn="ctr">
              <a:defRPr sz="2800">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6245E-2767-4124-9AA4-6257A06FD830}" type="datetime1">
              <a:rPr lang="en-US" smtClean="0"/>
              <a:t>12/19/2022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6840200" y="9182100"/>
            <a:ext cx="1143000" cy="838200"/>
          </a:xfrm>
          <a:prstGeom prst="ellipse">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lvl1pPr algn="ctr">
              <a:defRPr sz="3600">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6CE4F0-C4DF-4B65-A591-0D3AC6155F0B}" type="datetime1">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CFBCF3-F4C9-4F6C-A448-95CB74CF48EE}" type="datetime1">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15E3B-2ECA-45F0-99FE-55D86796F72D}" type="datetime1">
              <a:rPr lang="en-US" smtClean="0"/>
              <a:t>12/19/2022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6.svg"/><Relationship Id="rId7" Type="http://schemas.openxmlformats.org/officeDocument/2006/relationships/image" Target="../media/image42.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8.svg"/></Relationships>
</file>

<file path=ppt/slides/_rels/slide12.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customXml" Target="../ink/ink1.xml"/><Relationship Id="rId18" Type="http://schemas.openxmlformats.org/officeDocument/2006/relationships/customXml" Target="../ink/ink2.xml"/><Relationship Id="rId3" Type="http://schemas.openxmlformats.org/officeDocument/2006/relationships/image" Target="../media/image1.png"/><Relationship Id="rId21" Type="http://schemas.openxmlformats.org/officeDocument/2006/relationships/image" Target="../media/image30.svg"/><Relationship Id="rId7" Type="http://schemas.openxmlformats.org/officeDocument/2006/relationships/image" Target="../media/image49.png"/><Relationship Id="rId12" Type="http://schemas.openxmlformats.org/officeDocument/2006/relationships/image" Target="../media/image26.svg"/><Relationship Id="rId17" Type="http://schemas.openxmlformats.org/officeDocument/2006/relationships/image" Target="../media/image390.png"/><Relationship Id="rId2" Type="http://schemas.openxmlformats.org/officeDocument/2006/relationships/notesSlide" Target="../notesSlides/notesSlide2.xml"/><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5.png"/><Relationship Id="rId5" Type="http://schemas.openxmlformats.org/officeDocument/2006/relationships/image" Target="../media/image5.png"/><Relationship Id="rId10" Type="http://schemas.openxmlformats.org/officeDocument/2006/relationships/image" Target="../media/image9.svg"/><Relationship Id="rId19" Type="http://schemas.openxmlformats.org/officeDocument/2006/relationships/image" Target="../media/image51.png"/><Relationship Id="rId4" Type="http://schemas.openxmlformats.org/officeDocument/2006/relationships/image" Target="../media/image2.sv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2.svg"/><Relationship Id="rId3" Type="http://schemas.openxmlformats.org/officeDocument/2006/relationships/image" Target="../media/image52.png"/><Relationship Id="rId7" Type="http://schemas.openxmlformats.org/officeDocument/2006/relationships/image" Target="../media/image56.svg"/><Relationship Id="rId12"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2.svg"/><Relationship Id="rId3" Type="http://schemas.openxmlformats.org/officeDocument/2006/relationships/image" Target="../media/image52.png"/><Relationship Id="rId7" Type="http://schemas.openxmlformats.org/officeDocument/2006/relationships/image" Target="../media/image56.svg"/><Relationship Id="rId12"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customXml" Target="../ink/ink3.xml"/><Relationship Id="rId18" Type="http://schemas.openxmlformats.org/officeDocument/2006/relationships/customXml" Target="../ink/ink4.xml"/><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26.svg"/><Relationship Id="rId17" Type="http://schemas.openxmlformats.org/officeDocument/2006/relationships/image" Target="../media/image3900.png"/><Relationship Id="rId2" Type="http://schemas.openxmlformats.org/officeDocument/2006/relationships/notesSlide" Target="../notesSlides/notesSlide5.xml"/><Relationship Id="rId20"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5.png"/><Relationship Id="rId5" Type="http://schemas.openxmlformats.org/officeDocument/2006/relationships/image" Target="../media/image5.png"/><Relationship Id="rId10" Type="http://schemas.openxmlformats.org/officeDocument/2006/relationships/image" Target="../media/image9.svg"/><Relationship Id="rId19" Type="http://schemas.openxmlformats.org/officeDocument/2006/relationships/image" Target="../media/image63.png"/><Relationship Id="rId4" Type="http://schemas.openxmlformats.org/officeDocument/2006/relationships/image" Target="../media/image2.sv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5.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48.svg"/><Relationship Id="rId4" Type="http://schemas.openxmlformats.org/officeDocument/2006/relationships/image" Target="../media/image46.sv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0.svg"/><Relationship Id="rId18" Type="http://schemas.openxmlformats.org/officeDocument/2006/relationships/image" Target="../media/image65.png"/><Relationship Id="rId3" Type="http://schemas.openxmlformats.org/officeDocument/2006/relationships/image" Target="../media/image1.png"/><Relationship Id="rId21" Type="http://schemas.openxmlformats.org/officeDocument/2006/relationships/image" Target="../media/image30.svg"/><Relationship Id="rId7" Type="http://schemas.openxmlformats.org/officeDocument/2006/relationships/image" Target="../media/image49.png"/><Relationship Id="rId17" Type="http://schemas.openxmlformats.org/officeDocument/2006/relationships/image" Target="../media/image390.png"/><Relationship Id="rId2" Type="http://schemas.openxmlformats.org/officeDocument/2006/relationships/notesSlide" Target="../notesSlides/notesSlide7.xml"/><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customXml" Target="../ink/ink5.xml"/><Relationship Id="rId5" Type="http://schemas.openxmlformats.org/officeDocument/2006/relationships/image" Target="../media/image5.png"/><Relationship Id="rId10" Type="http://schemas.openxmlformats.org/officeDocument/2006/relationships/image" Target="../media/image9.svg"/><Relationship Id="rId19" Type="http://schemas.openxmlformats.org/officeDocument/2006/relationships/customXml" Target="../ink/ink6.xml"/><Relationship Id="rId4" Type="http://schemas.openxmlformats.org/officeDocument/2006/relationships/image" Target="../media/image2.sv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2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5.png"/><Relationship Id="rId5" Type="http://schemas.openxmlformats.org/officeDocument/2006/relationships/image" Target="../media/image5.png"/><Relationship Id="rId15" Type="http://schemas.openxmlformats.org/officeDocument/2006/relationships/image" Target="../media/image66.jpeg"/><Relationship Id="rId10" Type="http://schemas.openxmlformats.org/officeDocument/2006/relationships/image" Target="../media/image9.svg"/><Relationship Id="rId4" Type="http://schemas.openxmlformats.org/officeDocument/2006/relationships/image" Target="../media/image2.svg"/><Relationship Id="rId9" Type="http://schemas.openxmlformats.org/officeDocument/2006/relationships/image" Target="../media/image8.png"/><Relationship Id="rId14" Type="http://schemas.openxmlformats.org/officeDocument/2006/relationships/image" Target="../media/image30.svg"/></Relationships>
</file>

<file path=ppt/slides/_rels/slide1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42.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67.png"/><Relationship Id="rId5" Type="http://schemas.openxmlformats.org/officeDocument/2006/relationships/image" Target="../media/image27.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1.svg"/><Relationship Id="rId5" Type="http://schemas.openxmlformats.org/officeDocument/2006/relationships/image" Target="../media/image22.sv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24.svg"/></Relationships>
</file>

<file path=ppt/slides/_rels/slide2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9.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9.png"/><Relationship Id="rId18" Type="http://schemas.openxmlformats.org/officeDocument/2006/relationships/customXml" Target="../ink/ink8.xml"/><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26.svg"/><Relationship Id="rId17" Type="http://schemas.openxmlformats.org/officeDocument/2006/relationships/image" Target="../media/image39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5.png"/><Relationship Id="rId5" Type="http://schemas.openxmlformats.org/officeDocument/2006/relationships/image" Target="../media/image5.png"/><Relationship Id="rId15" Type="http://schemas.openxmlformats.org/officeDocument/2006/relationships/customXml" Target="../ink/ink7.xml"/><Relationship Id="rId10" Type="http://schemas.openxmlformats.org/officeDocument/2006/relationships/image" Target="../media/image9.svg"/><Relationship Id="rId19" Type="http://schemas.openxmlformats.org/officeDocument/2006/relationships/image" Target="../media/image68.png"/><Relationship Id="rId4" Type="http://schemas.openxmlformats.org/officeDocument/2006/relationships/image" Target="../media/image2.svg"/><Relationship Id="rId9" Type="http://schemas.openxmlformats.org/officeDocument/2006/relationships/image" Target="../media/image8.png"/><Relationship Id="rId14" Type="http://schemas.openxmlformats.org/officeDocument/2006/relationships/image" Target="../media/image30.svg"/></Relationships>
</file>

<file path=ppt/slides/_rels/slide22.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69.png"/><Relationship Id="rId18" Type="http://schemas.openxmlformats.org/officeDocument/2006/relationships/image" Target="../media/image74.svg"/><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26.svg"/><Relationship Id="rId17"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2.svg"/><Relationship Id="rId20"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5.png"/><Relationship Id="rId5" Type="http://schemas.openxmlformats.org/officeDocument/2006/relationships/image" Target="../media/image5.png"/><Relationship Id="rId15" Type="http://schemas.openxmlformats.org/officeDocument/2006/relationships/image" Target="../media/image71.png"/><Relationship Id="rId10" Type="http://schemas.openxmlformats.org/officeDocument/2006/relationships/image" Target="../media/image9.svg"/><Relationship Id="rId19" Type="http://schemas.openxmlformats.org/officeDocument/2006/relationships/image" Target="../media/image29.png"/><Relationship Id="rId4" Type="http://schemas.openxmlformats.org/officeDocument/2006/relationships/image" Target="../media/image2.svg"/><Relationship Id="rId9" Type="http://schemas.openxmlformats.org/officeDocument/2006/relationships/image" Target="../media/image8.png"/><Relationship Id="rId14" Type="http://schemas.openxmlformats.org/officeDocument/2006/relationships/image" Target="../media/image70.sv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5.png"/><Relationship Id="rId4" Type="http://schemas.openxmlformats.org/officeDocument/2006/relationships/image" Target="../media/image30.svg"/></Relationships>
</file>

<file path=ppt/slides/_rels/slide24.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39.png"/><Relationship Id="rId12" Type="http://schemas.openxmlformats.org/officeDocument/2006/relationships/image" Target="../media/image6.svg"/><Relationship Id="rId2" Type="http://schemas.openxmlformats.org/officeDocument/2006/relationships/notesSlide" Target="../notesSlides/notesSlide14.xml"/><Relationship Id="rId16"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5.png"/><Relationship Id="rId5" Type="http://schemas.openxmlformats.org/officeDocument/2006/relationships/image" Target="../media/image19.png"/><Relationship Id="rId15" Type="http://schemas.openxmlformats.org/officeDocument/2006/relationships/image" Target="../media/image8.png"/><Relationship Id="rId10" Type="http://schemas.openxmlformats.org/officeDocument/2006/relationships/image" Target="../media/image42.svg"/><Relationship Id="rId4" Type="http://schemas.openxmlformats.org/officeDocument/2006/relationships/image" Target="../media/image33.svg"/><Relationship Id="rId9" Type="http://schemas.openxmlformats.org/officeDocument/2006/relationships/image" Target="../media/image41.png"/><Relationship Id="rId14" Type="http://schemas.openxmlformats.org/officeDocument/2006/relationships/image" Target="../media/image44.sv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2.svg"/><Relationship Id="rId3" Type="http://schemas.openxmlformats.org/officeDocument/2006/relationships/image" Target="../media/image52.png"/><Relationship Id="rId7" Type="http://schemas.openxmlformats.org/officeDocument/2006/relationships/image" Target="../media/image56.svg"/><Relationship Id="rId12"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46.svg"/><Relationship Id="rId5" Type="http://schemas.openxmlformats.org/officeDocument/2006/relationships/image" Target="../media/image79.svg"/><Relationship Id="rId10" Type="http://schemas.openxmlformats.org/officeDocument/2006/relationships/image" Target="../media/image45.png"/><Relationship Id="rId4" Type="http://schemas.openxmlformats.org/officeDocument/2006/relationships/image" Target="../media/image78.png"/><Relationship Id="rId9" Type="http://schemas.openxmlformats.org/officeDocument/2006/relationships/image" Target="../media/image50.sv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46.svg"/></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svg"/><Relationship Id="rId7" Type="http://schemas.openxmlformats.org/officeDocument/2006/relationships/image" Target="../media/image79.svg"/><Relationship Id="rId12" Type="http://schemas.openxmlformats.org/officeDocument/2006/relationships/image" Target="../media/image89.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22.svg"/><Relationship Id="rId5" Type="http://schemas.openxmlformats.org/officeDocument/2006/relationships/image" Target="../media/image86.svg"/><Relationship Id="rId10" Type="http://schemas.openxmlformats.org/officeDocument/2006/relationships/image" Target="../media/image21.png"/><Relationship Id="rId4" Type="http://schemas.openxmlformats.org/officeDocument/2006/relationships/image" Target="../media/image85.png"/><Relationship Id="rId9" Type="http://schemas.openxmlformats.org/officeDocument/2006/relationships/image" Target="../media/image88.svg"/></Relationships>
</file>

<file path=ppt/slides/_rels/slide4.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3.sv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6.svg"/><Relationship Id="rId7"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8.sv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6.svg"/><Relationship Id="rId7"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svg"/><Relationship Id="rId7" Type="http://schemas.openxmlformats.org/officeDocument/2006/relationships/image" Target="../media/image4.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8.sv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26.svg"/><Relationship Id="rId7" Type="http://schemas.openxmlformats.org/officeDocument/2006/relationships/image" Target="../media/image4.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39.png"/><Relationship Id="rId12" Type="http://schemas.openxmlformats.org/officeDocument/2006/relationships/image" Target="../media/image6.svg"/><Relationship Id="rId2" Type="http://schemas.openxmlformats.org/officeDocument/2006/relationships/notesSlide" Target="../notesSlides/notesSlide1.xml"/><Relationship Id="rId16"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5.png"/><Relationship Id="rId5" Type="http://schemas.openxmlformats.org/officeDocument/2006/relationships/image" Target="../media/image19.png"/><Relationship Id="rId15" Type="http://schemas.openxmlformats.org/officeDocument/2006/relationships/image" Target="../media/image8.png"/><Relationship Id="rId10" Type="http://schemas.openxmlformats.org/officeDocument/2006/relationships/image" Target="../media/image42.svg"/><Relationship Id="rId4" Type="http://schemas.openxmlformats.org/officeDocument/2006/relationships/image" Target="../media/image33.svg"/><Relationship Id="rId9" Type="http://schemas.openxmlformats.org/officeDocument/2006/relationships/image" Target="../media/image41.png"/><Relationship Id="rId1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35F97D0-0A95-6776-C432-E89BACC3D6F7}"/>
              </a:ext>
            </a:extLst>
          </p:cNvPr>
          <p:cNvSpPr/>
          <p:nvPr/>
        </p:nvSpPr>
        <p:spPr>
          <a:xfrm>
            <a:off x="4267200" y="6721705"/>
            <a:ext cx="3324745" cy="843740"/>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ts val="5538"/>
              </a:lnSpc>
              <a:spcBef>
                <a:spcPct val="0"/>
              </a:spcBef>
              <a:spcAft>
                <a:spcPts val="0"/>
              </a:spcAft>
              <a:buClrTx/>
              <a:buSzTx/>
              <a:buFontTx/>
              <a:buNone/>
              <a:tabLst/>
              <a:defRPr/>
            </a:pPr>
            <a:r>
              <a:rPr kumimoji="0" lang="en-US" sz="3955" b="0" i="0" u="none" strike="noStrike" kern="1200" cap="none" spc="0" normalizeH="0" baseline="0" noProof="0" dirty="0">
                <a:ln>
                  <a:noFill/>
                </a:ln>
                <a:solidFill>
                  <a:srgbClr val="F4F6FC"/>
                </a:solidFill>
                <a:effectLst/>
                <a:uLnTx/>
                <a:uFillTx/>
                <a:latin typeface="Agrandir Narrow Bold"/>
                <a:ea typeface="+mn-ea"/>
                <a:cs typeface="+mn-cs"/>
              </a:rPr>
              <a:t>Session-1</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52710" y="1178511"/>
            <a:ext cx="1561364" cy="85449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8306" y="277505"/>
            <a:ext cx="3432328" cy="1029698"/>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55977" y="1689682"/>
            <a:ext cx="850914" cy="850914"/>
          </a:xfrm>
          <a:prstGeom prst="rect">
            <a:avLst/>
          </a:prstGeom>
        </p:spPr>
      </p:pic>
      <p:pic>
        <p:nvPicPr>
          <p:cNvPr id="7" name="Picture 7"/>
          <p:cNvPicPr>
            <a:picLocks noChangeAspect="1"/>
          </p:cNvPicPr>
          <p:nvPr/>
        </p:nvPicPr>
        <p:blipFill>
          <a:blip r:embed="rId8"/>
          <a:srcRect l="53736" b="1480"/>
          <a:stretch>
            <a:fillRect/>
          </a:stretch>
        </p:blipFill>
        <p:spPr>
          <a:xfrm>
            <a:off x="10125281" y="1482778"/>
            <a:ext cx="6010794" cy="8168274"/>
          </a:xfrm>
          <a:prstGeom prst="rect">
            <a:avLst/>
          </a:prstGeom>
        </p:spPr>
      </p:pic>
      <p:sp>
        <p:nvSpPr>
          <p:cNvPr id="8" name="TextBox 8"/>
          <p:cNvSpPr txBox="1"/>
          <p:nvPr/>
        </p:nvSpPr>
        <p:spPr>
          <a:xfrm>
            <a:off x="3403585" y="4119257"/>
            <a:ext cx="8126130" cy="2554354"/>
          </a:xfrm>
          <a:prstGeom prst="rect">
            <a:avLst/>
          </a:prstGeom>
        </p:spPr>
        <p:txBody>
          <a:bodyPr wrap="square" lIns="0" tIns="0" rIns="0" bIns="0" rtlCol="0" anchor="t">
            <a:spAutoFit/>
          </a:bodyPr>
          <a:lstStyle/>
          <a:p>
            <a:pPr>
              <a:lnSpc>
                <a:spcPts val="9644"/>
              </a:lnSpc>
            </a:pPr>
            <a:r>
              <a:rPr lang="en-US" sz="11500" dirty="0">
                <a:solidFill>
                  <a:srgbClr val="213969"/>
                </a:solidFill>
                <a:latin typeface="STHupo" panose="02010800040101010101" pitchFamily="2" charset="-122"/>
                <a:ea typeface="STHupo" panose="02010800040101010101" pitchFamily="2" charset="-122"/>
                <a:cs typeface="Adarghal 1" panose="02010000000000000000" pitchFamily="2" charset="-78"/>
              </a:rPr>
              <a:t>Machine Learning</a:t>
            </a:r>
          </a:p>
        </p:txBody>
      </p:sp>
      <p:sp>
        <p:nvSpPr>
          <p:cNvPr id="10" name="TextBox 10"/>
          <p:cNvSpPr txBox="1"/>
          <p:nvPr/>
        </p:nvSpPr>
        <p:spPr>
          <a:xfrm>
            <a:off x="2254566" y="2824385"/>
            <a:ext cx="5752325" cy="1027589"/>
          </a:xfrm>
          <a:prstGeom prst="rect">
            <a:avLst/>
          </a:prstGeom>
        </p:spPr>
        <p:txBody>
          <a:bodyPr wrap="square" lIns="0" tIns="0" rIns="0" bIns="0" rtlCol="0" anchor="t">
            <a:spAutoFit/>
          </a:bodyPr>
          <a:lstStyle/>
          <a:p>
            <a:pPr>
              <a:lnSpc>
                <a:spcPts val="8321"/>
              </a:lnSpc>
              <a:spcBef>
                <a:spcPct val="0"/>
              </a:spcBef>
            </a:pPr>
            <a:r>
              <a:rPr lang="en-US" sz="6600" b="1" dirty="0">
                <a:solidFill>
                  <a:srgbClr val="D75581"/>
                </a:solidFill>
                <a:latin typeface="Optima" panose="02000503060000020004" pitchFamily="2" charset="0"/>
                <a:ea typeface="Open Sans" panose="020B0606030504020204" pitchFamily="34" charset="0"/>
                <a:cs typeface="Open Sans" panose="020B0606030504020204" pitchFamily="34" charset="0"/>
              </a:rPr>
              <a:t>What is</a:t>
            </a:r>
          </a:p>
        </p:txBody>
      </p:sp>
      <p:pic>
        <p:nvPicPr>
          <p:cNvPr id="11" name="Picture 1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128037" y="6624513"/>
            <a:ext cx="425457" cy="425457"/>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550738" y="1181146"/>
            <a:ext cx="603264" cy="603264"/>
          </a:xfrm>
          <a:prstGeom prst="rect">
            <a:avLst/>
          </a:prstGeom>
        </p:spPr>
      </p:pic>
      <p:pic>
        <p:nvPicPr>
          <p:cNvPr id="14" name="Picture 1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400000">
            <a:off x="-816128" y="5678946"/>
            <a:ext cx="1974181" cy="1080416"/>
          </a:xfrm>
          <a:prstGeom prst="rect">
            <a:avLst/>
          </a:prstGeom>
        </p:spPr>
      </p:pic>
      <p:pic>
        <p:nvPicPr>
          <p:cNvPr id="9" name="Picture 15">
            <a:extLst>
              <a:ext uri="{FF2B5EF4-FFF2-40B4-BE49-F238E27FC236}">
                <a16:creationId xmlns:a16="http://schemas.microsoft.com/office/drawing/2014/main" id="{B39B4B9F-8A6C-242B-B053-214C7C51A9F1}"/>
              </a:ext>
            </a:extLst>
          </p:cNvPr>
          <p:cNvPicPr>
            <a:picLocks noChangeAspect="1"/>
          </p:cNvPicPr>
          <p:nvPr/>
        </p:nvPicPr>
        <p:blipFill>
          <a:blip r:embed="rId15"/>
          <a:srcRect/>
          <a:stretch>
            <a:fillRect/>
          </a:stretch>
        </p:blipFill>
        <p:spPr>
          <a:xfrm>
            <a:off x="16612029" y="277505"/>
            <a:ext cx="1371171" cy="1371171"/>
          </a:xfrm>
          <a:prstGeom prst="rect">
            <a:avLst/>
          </a:prstGeom>
        </p:spPr>
      </p:pic>
      <p:sp>
        <p:nvSpPr>
          <p:cNvPr id="2" name="Slide Number Placeholder 1">
            <a:extLst>
              <a:ext uri="{FF2B5EF4-FFF2-40B4-BE49-F238E27FC236}">
                <a16:creationId xmlns:a16="http://schemas.microsoft.com/office/drawing/2014/main" id="{1A124693-1D1A-198B-A492-AA39D8277D66}"/>
              </a:ext>
            </a:extLst>
          </p:cNvPr>
          <p:cNvSpPr>
            <a:spLocks noGrp="1"/>
          </p:cNvSpPr>
          <p:nvPr>
            <p:ph type="sldNum" sz="quarter" idx="12"/>
          </p:nvPr>
        </p:nvSpPr>
        <p:spPr/>
        <p:txBody>
          <a:bodyPr/>
          <a:lstStyle/>
          <a:p>
            <a:fld id="{B6F15528-21DE-4FAA-801E-634DDDAF4B2B}" type="slidenum">
              <a:rPr lang="en-US" smtClean="0"/>
              <a:pPr/>
              <a:t>1</a:t>
            </a:fld>
            <a:endParaRPr lang="en-US"/>
          </a:p>
        </p:txBody>
      </p:sp>
      <p:pic>
        <p:nvPicPr>
          <p:cNvPr id="15" name="Picture 9">
            <a:extLst>
              <a:ext uri="{FF2B5EF4-FFF2-40B4-BE49-F238E27FC236}">
                <a16:creationId xmlns:a16="http://schemas.microsoft.com/office/drawing/2014/main" id="{C8CD25DB-D638-E519-64E1-AAFD843EE2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71836" y="8884150"/>
            <a:ext cx="3432328" cy="1029698"/>
          </a:xfrm>
          <a:prstGeom prst="rect">
            <a:avLst/>
          </a:prstGeom>
        </p:spPr>
      </p:pic>
      <p:pic>
        <p:nvPicPr>
          <p:cNvPr id="18" name="Picture 11">
            <a:extLst>
              <a:ext uri="{FF2B5EF4-FFF2-40B4-BE49-F238E27FC236}">
                <a16:creationId xmlns:a16="http://schemas.microsoft.com/office/drawing/2014/main" id="{9C30E14E-7F4F-99A8-9344-61E63D341B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223363" y="8436822"/>
            <a:ext cx="576398" cy="576398"/>
          </a:xfrm>
          <a:prstGeom prst="rect">
            <a:avLst/>
          </a:prstGeom>
        </p:spPr>
      </p:pic>
      <p:pic>
        <p:nvPicPr>
          <p:cNvPr id="20" name="Picture 9">
            <a:extLst>
              <a:ext uri="{FF2B5EF4-FFF2-40B4-BE49-F238E27FC236}">
                <a16:creationId xmlns:a16="http://schemas.microsoft.com/office/drawing/2014/main" id="{81927B02-DD26-99F5-6CBD-90A31B1357F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686365" y="8471216"/>
            <a:ext cx="360000" cy="683103"/>
          </a:xfrm>
          <a:prstGeom prst="rect">
            <a:avLst/>
          </a:prstGeom>
        </p:spPr>
      </p:pic>
      <p:sp>
        <p:nvSpPr>
          <p:cNvPr id="28" name="TextBox 27">
            <a:extLst>
              <a:ext uri="{FF2B5EF4-FFF2-40B4-BE49-F238E27FC236}">
                <a16:creationId xmlns:a16="http://schemas.microsoft.com/office/drawing/2014/main" id="{91947E9B-0EEB-203D-F305-18D8A3B7AF7D}"/>
              </a:ext>
            </a:extLst>
          </p:cNvPr>
          <p:cNvSpPr txBox="1"/>
          <p:nvPr/>
        </p:nvSpPr>
        <p:spPr>
          <a:xfrm>
            <a:off x="8796816" y="8494188"/>
            <a:ext cx="2833386" cy="461665"/>
          </a:xfrm>
          <a:prstGeom prst="rect">
            <a:avLst/>
          </a:prstGeom>
          <a:noFill/>
        </p:spPr>
        <p:txBody>
          <a:bodyPr wrap="square">
            <a:spAutoFit/>
          </a:bodyPr>
          <a:lstStyle/>
          <a:p>
            <a:r>
              <a:rPr lang="en-GB" sz="2400" b="1" dirty="0">
                <a:solidFill>
                  <a:schemeClr val="accent4">
                    <a:lumMod val="75000"/>
                  </a:schemeClr>
                </a:solidFill>
                <a:latin typeface="Agrandir Narrow"/>
              </a:rPr>
              <a:t>7:00 – 9:00 PM</a:t>
            </a:r>
            <a:endParaRPr lang="en-US" sz="1400" b="1" dirty="0">
              <a:solidFill>
                <a:schemeClr val="accent4">
                  <a:lumMod val="75000"/>
                </a:schemeClr>
              </a:solidFill>
            </a:endParaRPr>
          </a:p>
        </p:txBody>
      </p:sp>
      <p:sp>
        <p:nvSpPr>
          <p:cNvPr id="29" name="TextBox 28">
            <a:extLst>
              <a:ext uri="{FF2B5EF4-FFF2-40B4-BE49-F238E27FC236}">
                <a16:creationId xmlns:a16="http://schemas.microsoft.com/office/drawing/2014/main" id="{051DD606-B3BB-927F-A48D-ABB86B55A510}"/>
              </a:ext>
            </a:extLst>
          </p:cNvPr>
          <p:cNvSpPr txBox="1"/>
          <p:nvPr/>
        </p:nvSpPr>
        <p:spPr>
          <a:xfrm>
            <a:off x="2256217" y="8212604"/>
            <a:ext cx="3707199" cy="1938992"/>
          </a:xfrm>
          <a:prstGeom prst="rect">
            <a:avLst/>
          </a:prstGeom>
          <a:noFill/>
        </p:spPr>
        <p:txBody>
          <a:bodyPr wrap="square">
            <a:spAutoFit/>
          </a:bodyPr>
          <a:lstStyle/>
          <a:p>
            <a:r>
              <a:rPr lang="en-GB" sz="2400" dirty="0">
                <a:latin typeface="Agrandir Narrow"/>
              </a:rPr>
              <a:t>Hussein Saleh Mohsen</a:t>
            </a:r>
          </a:p>
          <a:p>
            <a:r>
              <a:rPr lang="en-GB" sz="2400" dirty="0">
                <a:latin typeface="Agrandir Narrow"/>
              </a:rPr>
              <a:t>Sara Zuhair Al </a:t>
            </a:r>
            <a:r>
              <a:rPr lang="en-GB" sz="2400" dirty="0" err="1">
                <a:latin typeface="Agrandir Narrow"/>
              </a:rPr>
              <a:t>talib</a:t>
            </a:r>
            <a:endParaRPr lang="en-GB" sz="2400" dirty="0">
              <a:latin typeface="Agrandir Narrow"/>
            </a:endParaRPr>
          </a:p>
          <a:p>
            <a:r>
              <a:rPr lang="en-US" sz="2400" dirty="0">
                <a:latin typeface="Agrandir Narrow"/>
              </a:rPr>
              <a:t>Mohammed Abdullah </a:t>
            </a:r>
            <a:r>
              <a:rPr lang="en-US" sz="2400" dirty="0" err="1">
                <a:latin typeface="Agrandir Narrow"/>
              </a:rPr>
              <a:t>Safhi</a:t>
            </a:r>
            <a:endParaRPr lang="en-US" sz="2400" dirty="0">
              <a:latin typeface="Agrandir Narrow"/>
            </a:endParaRPr>
          </a:p>
          <a:p>
            <a:r>
              <a:rPr lang="en-US" sz="2400" dirty="0">
                <a:solidFill>
                  <a:srgbClr val="050A30"/>
                </a:solidFill>
                <a:latin typeface="Agrandir Narrow"/>
              </a:rPr>
              <a:t>Osama </a:t>
            </a:r>
            <a:r>
              <a:rPr lang="en-US" sz="2400" dirty="0" err="1">
                <a:solidFill>
                  <a:srgbClr val="050A30"/>
                </a:solidFill>
                <a:latin typeface="Agrandir Narrow"/>
              </a:rPr>
              <a:t>Alyami</a:t>
            </a:r>
            <a:endParaRPr lang="en-US" sz="2400" dirty="0">
              <a:solidFill>
                <a:srgbClr val="050A30"/>
              </a:solidFill>
              <a:latin typeface="Agrandir Narrow"/>
            </a:endParaRPr>
          </a:p>
          <a:p>
            <a:endParaRPr lang="en-GB" sz="2400" dirty="0">
              <a:latin typeface="Agrandir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6" name="AutoShape 26"/>
          <p:cNvSpPr/>
          <p:nvPr/>
        </p:nvSpPr>
        <p:spPr>
          <a:xfrm rot="5400000">
            <a:off x="7124701" y="6553199"/>
            <a:ext cx="4038598" cy="0"/>
          </a:xfrm>
          <a:prstGeom prst="line">
            <a:avLst/>
          </a:prstGeom>
          <a:ln w="38100" cap="flat">
            <a:solidFill>
              <a:srgbClr val="422652"/>
            </a:solidFill>
            <a:prstDash val="solid"/>
            <a:headEnd type="none" w="sm" len="sm"/>
            <a:tailEnd type="none" w="sm" len="sm"/>
          </a:ln>
        </p:spPr>
      </p:sp>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97729" y="-425289"/>
            <a:ext cx="2168999" cy="1187034"/>
          </a:xfrm>
          <a:prstGeom prst="rect">
            <a:avLst/>
          </a:prstGeom>
        </p:spPr>
      </p:pic>
      <p:pic>
        <p:nvPicPr>
          <p:cNvPr id="28" name="Picture 28"/>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r="50001"/>
          <a:stretch/>
        </p:blipFill>
        <p:spPr>
          <a:xfrm>
            <a:off x="16262702" y="6383254"/>
            <a:ext cx="2025298" cy="4251580"/>
          </a:xfrm>
          <a:prstGeom prst="rect">
            <a:avLst/>
          </a:prstGeom>
        </p:spPr>
      </p:pic>
      <p:sp>
        <p:nvSpPr>
          <p:cNvPr id="31" name="TextBox 31"/>
          <p:cNvSpPr txBox="1"/>
          <p:nvPr/>
        </p:nvSpPr>
        <p:spPr>
          <a:xfrm>
            <a:off x="4157833" y="4928363"/>
            <a:ext cx="5285871" cy="641201"/>
          </a:xfrm>
          <a:prstGeom prst="rect">
            <a:avLst/>
          </a:prstGeom>
        </p:spPr>
        <p:txBody>
          <a:bodyPr lIns="0" tIns="0" rIns="0" bIns="0" rtlCol="0" anchor="t">
            <a:spAutoFit/>
          </a:bodyPr>
          <a:lstStyle/>
          <a:p>
            <a:pPr marL="0" lvl="0" indent="0">
              <a:lnSpc>
                <a:spcPts val="5040"/>
              </a:lnSpc>
              <a:spcBef>
                <a:spcPct val="0"/>
              </a:spcBef>
            </a:pPr>
            <a:r>
              <a:rPr lang="en-US" sz="4200" dirty="0">
                <a:solidFill>
                  <a:srgbClr val="000000"/>
                </a:solidFill>
                <a:latin typeface="Agrandir Narrow"/>
              </a:rPr>
              <a:t>S</a:t>
            </a:r>
            <a:r>
              <a:rPr lang="en-US" sz="4200" u="none" dirty="0">
                <a:solidFill>
                  <a:srgbClr val="000000"/>
                </a:solidFill>
                <a:latin typeface="Agrandir Narrow"/>
              </a:rPr>
              <a:t>upervised</a:t>
            </a:r>
          </a:p>
        </p:txBody>
      </p:sp>
      <p:sp>
        <p:nvSpPr>
          <p:cNvPr id="32" name="TextBox 32"/>
          <p:cNvSpPr txBox="1"/>
          <p:nvPr/>
        </p:nvSpPr>
        <p:spPr>
          <a:xfrm>
            <a:off x="4157833" y="6934071"/>
            <a:ext cx="5285871" cy="641201"/>
          </a:xfrm>
          <a:prstGeom prst="rect">
            <a:avLst/>
          </a:prstGeom>
        </p:spPr>
        <p:txBody>
          <a:bodyPr lIns="0" tIns="0" rIns="0" bIns="0" rtlCol="0" anchor="t">
            <a:spAutoFit/>
          </a:bodyPr>
          <a:lstStyle/>
          <a:p>
            <a:pPr marL="0" lvl="0" indent="0">
              <a:lnSpc>
                <a:spcPts val="5040"/>
              </a:lnSpc>
              <a:spcBef>
                <a:spcPct val="0"/>
              </a:spcBef>
            </a:pPr>
            <a:r>
              <a:rPr lang="en-US" sz="4200" u="none" dirty="0">
                <a:solidFill>
                  <a:srgbClr val="000000"/>
                </a:solidFill>
                <a:latin typeface="Agrandir Narrow"/>
              </a:rPr>
              <a:t>Unsupervised</a:t>
            </a:r>
          </a:p>
        </p:txBody>
      </p:sp>
      <p:grpSp>
        <p:nvGrpSpPr>
          <p:cNvPr id="29" name="Group 28">
            <a:extLst>
              <a:ext uri="{FF2B5EF4-FFF2-40B4-BE49-F238E27FC236}">
                <a16:creationId xmlns:a16="http://schemas.microsoft.com/office/drawing/2014/main" id="{6915E592-B145-391B-7E6B-0D6D893168CD}"/>
              </a:ext>
            </a:extLst>
          </p:cNvPr>
          <p:cNvGrpSpPr/>
          <p:nvPr/>
        </p:nvGrpSpPr>
        <p:grpSpPr>
          <a:xfrm>
            <a:off x="2657279" y="4703777"/>
            <a:ext cx="1288808" cy="1000579"/>
            <a:chOff x="2646276" y="4773324"/>
            <a:chExt cx="1288808" cy="1000579"/>
          </a:xfrm>
        </p:grpSpPr>
        <p:grpSp>
          <p:nvGrpSpPr>
            <p:cNvPr id="2" name="Group 2"/>
            <p:cNvGrpSpPr/>
            <p:nvPr/>
          </p:nvGrpSpPr>
          <p:grpSpPr>
            <a:xfrm>
              <a:off x="3016745" y="4855564"/>
              <a:ext cx="918339" cy="91833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918406" y="4773324"/>
              <a:ext cx="918339" cy="91833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A73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2646276" y="4821719"/>
              <a:ext cx="1032027" cy="764698"/>
            </a:xfrm>
            <a:prstGeom prst="rect">
              <a:avLst/>
            </a:prstGeom>
          </p:spPr>
          <p:txBody>
            <a:bodyPr lIns="0" tIns="0" rIns="0" bIns="0" rtlCol="0" anchor="t">
              <a:spAutoFit/>
            </a:bodyPr>
            <a:lstStyle/>
            <a:p>
              <a:pPr algn="r">
                <a:lnSpc>
                  <a:spcPts val="6151"/>
                </a:lnSpc>
                <a:spcBef>
                  <a:spcPct val="0"/>
                </a:spcBef>
              </a:pPr>
              <a:r>
                <a:rPr lang="en-US" sz="4393" dirty="0">
                  <a:solidFill>
                    <a:srgbClr val="F4F6FC"/>
                  </a:solidFill>
                  <a:latin typeface="Open Sans Light Bold"/>
                </a:rPr>
                <a:t>01</a:t>
              </a:r>
            </a:p>
          </p:txBody>
        </p:sp>
      </p:grpSp>
      <p:grpSp>
        <p:nvGrpSpPr>
          <p:cNvPr id="42" name="Group 41">
            <a:extLst>
              <a:ext uri="{FF2B5EF4-FFF2-40B4-BE49-F238E27FC236}">
                <a16:creationId xmlns:a16="http://schemas.microsoft.com/office/drawing/2014/main" id="{0930DBE4-03A7-856B-77F5-1B76C9A9F2F8}"/>
              </a:ext>
            </a:extLst>
          </p:cNvPr>
          <p:cNvGrpSpPr/>
          <p:nvPr/>
        </p:nvGrpSpPr>
        <p:grpSpPr>
          <a:xfrm>
            <a:off x="2772002" y="6734786"/>
            <a:ext cx="1174085" cy="1000579"/>
            <a:chOff x="2685864" y="6827742"/>
            <a:chExt cx="1174085" cy="1000579"/>
          </a:xfrm>
        </p:grpSpPr>
        <p:grpSp>
          <p:nvGrpSpPr>
            <p:cNvPr id="8" name="Group 8"/>
            <p:cNvGrpSpPr/>
            <p:nvPr/>
          </p:nvGrpSpPr>
          <p:grpSpPr>
            <a:xfrm>
              <a:off x="2941610" y="6909982"/>
              <a:ext cx="918339" cy="91833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843271" y="6827742"/>
              <a:ext cx="918339" cy="918339"/>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13969"/>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2685864" y="6848978"/>
              <a:ext cx="932422" cy="764698"/>
            </a:xfrm>
            <a:prstGeom prst="rect">
              <a:avLst/>
            </a:prstGeom>
          </p:spPr>
          <p:txBody>
            <a:bodyPr lIns="0" tIns="0" rIns="0" bIns="0" rtlCol="0" anchor="t">
              <a:spAutoFit/>
            </a:bodyPr>
            <a:lstStyle/>
            <a:p>
              <a:pPr algn="r">
                <a:lnSpc>
                  <a:spcPts val="6151"/>
                </a:lnSpc>
                <a:spcBef>
                  <a:spcPct val="0"/>
                </a:spcBef>
              </a:pPr>
              <a:r>
                <a:rPr lang="en-US" sz="4393" dirty="0">
                  <a:solidFill>
                    <a:srgbClr val="F4F6FC"/>
                  </a:solidFill>
                  <a:latin typeface="Open Sans Light Bold"/>
                </a:rPr>
                <a:t>02</a:t>
              </a:r>
            </a:p>
          </p:txBody>
        </p:sp>
      </p:grpSp>
      <p:grpSp>
        <p:nvGrpSpPr>
          <p:cNvPr id="43" name="Group 42">
            <a:extLst>
              <a:ext uri="{FF2B5EF4-FFF2-40B4-BE49-F238E27FC236}">
                <a16:creationId xmlns:a16="http://schemas.microsoft.com/office/drawing/2014/main" id="{FD329401-392F-3250-55CB-CBBF77AF779F}"/>
              </a:ext>
            </a:extLst>
          </p:cNvPr>
          <p:cNvGrpSpPr/>
          <p:nvPr/>
        </p:nvGrpSpPr>
        <p:grpSpPr>
          <a:xfrm>
            <a:off x="10167465" y="4723373"/>
            <a:ext cx="1229925" cy="1000580"/>
            <a:chOff x="10340939" y="4811318"/>
            <a:chExt cx="1229925" cy="1000580"/>
          </a:xfrm>
        </p:grpSpPr>
        <p:grpSp>
          <p:nvGrpSpPr>
            <p:cNvPr id="14" name="Group 14"/>
            <p:cNvGrpSpPr/>
            <p:nvPr/>
          </p:nvGrpSpPr>
          <p:grpSpPr>
            <a:xfrm>
              <a:off x="10652525" y="4893559"/>
              <a:ext cx="918339" cy="91833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554186" y="4811318"/>
              <a:ext cx="918339" cy="918339"/>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75581"/>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0340939" y="4859713"/>
              <a:ext cx="973144"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03</a:t>
              </a:r>
            </a:p>
          </p:txBody>
        </p:sp>
      </p:grpSp>
      <p:grpSp>
        <p:nvGrpSpPr>
          <p:cNvPr id="44" name="Group 43">
            <a:extLst>
              <a:ext uri="{FF2B5EF4-FFF2-40B4-BE49-F238E27FC236}">
                <a16:creationId xmlns:a16="http://schemas.microsoft.com/office/drawing/2014/main" id="{4F9C79E6-A43D-8908-90A2-7FF984205A89}"/>
              </a:ext>
            </a:extLst>
          </p:cNvPr>
          <p:cNvGrpSpPr/>
          <p:nvPr/>
        </p:nvGrpSpPr>
        <p:grpSpPr>
          <a:xfrm>
            <a:off x="10280207" y="6733857"/>
            <a:ext cx="1120269" cy="1000580"/>
            <a:chOff x="10375460" y="6865736"/>
            <a:chExt cx="1120269" cy="1000580"/>
          </a:xfrm>
        </p:grpSpPr>
        <p:grpSp>
          <p:nvGrpSpPr>
            <p:cNvPr id="20" name="Group 20"/>
            <p:cNvGrpSpPr/>
            <p:nvPr/>
          </p:nvGrpSpPr>
          <p:grpSpPr>
            <a:xfrm>
              <a:off x="10577390" y="6947977"/>
              <a:ext cx="918339" cy="918339"/>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479051" y="6865736"/>
              <a:ext cx="918339" cy="918339"/>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0375460" y="6947977"/>
              <a:ext cx="873539" cy="764698"/>
            </a:xfrm>
            <a:prstGeom prst="rect">
              <a:avLst/>
            </a:prstGeom>
          </p:spPr>
          <p:txBody>
            <a:bodyPr lIns="0" tIns="0" rIns="0" bIns="0" rtlCol="0" anchor="t">
              <a:spAutoFit/>
            </a:bodyPr>
            <a:lstStyle/>
            <a:p>
              <a:pPr algn="r">
                <a:lnSpc>
                  <a:spcPts val="6151"/>
                </a:lnSpc>
                <a:spcBef>
                  <a:spcPct val="0"/>
                </a:spcBef>
              </a:pPr>
              <a:r>
                <a:rPr lang="en-US" sz="4393" dirty="0">
                  <a:solidFill>
                    <a:srgbClr val="F4F6FC"/>
                  </a:solidFill>
                  <a:latin typeface="Open Sans Light Bold"/>
                </a:rPr>
                <a:t>04</a:t>
              </a:r>
            </a:p>
          </p:txBody>
        </p:sp>
      </p:grpSp>
      <p:sp>
        <p:nvSpPr>
          <p:cNvPr id="37" name="TextBox 37"/>
          <p:cNvSpPr txBox="1"/>
          <p:nvPr/>
        </p:nvSpPr>
        <p:spPr>
          <a:xfrm>
            <a:off x="11660348" y="4928363"/>
            <a:ext cx="5794979" cy="641201"/>
          </a:xfrm>
          <a:prstGeom prst="rect">
            <a:avLst/>
          </a:prstGeom>
        </p:spPr>
        <p:txBody>
          <a:bodyPr lIns="0" tIns="0" rIns="0" bIns="0" rtlCol="0" anchor="t">
            <a:spAutoFit/>
          </a:bodyPr>
          <a:lstStyle/>
          <a:p>
            <a:pPr marL="0" lvl="0" indent="0">
              <a:lnSpc>
                <a:spcPts val="5040"/>
              </a:lnSpc>
              <a:spcBef>
                <a:spcPct val="0"/>
              </a:spcBef>
            </a:pPr>
            <a:r>
              <a:rPr lang="en-US" sz="4200" u="none" dirty="0">
                <a:solidFill>
                  <a:srgbClr val="000000"/>
                </a:solidFill>
                <a:latin typeface="Agrandir Narrow"/>
              </a:rPr>
              <a:t>Semi-supervised</a:t>
            </a:r>
          </a:p>
        </p:txBody>
      </p:sp>
      <p:sp>
        <p:nvSpPr>
          <p:cNvPr id="38" name="TextBox 38"/>
          <p:cNvSpPr txBox="1"/>
          <p:nvPr/>
        </p:nvSpPr>
        <p:spPr>
          <a:xfrm>
            <a:off x="11660348" y="6954666"/>
            <a:ext cx="5771535" cy="641201"/>
          </a:xfrm>
          <a:prstGeom prst="rect">
            <a:avLst/>
          </a:prstGeom>
        </p:spPr>
        <p:txBody>
          <a:bodyPr lIns="0" tIns="0" rIns="0" bIns="0" rtlCol="0" anchor="t">
            <a:spAutoFit/>
          </a:bodyPr>
          <a:lstStyle/>
          <a:p>
            <a:pPr marL="0" lvl="0" indent="0" algn="l">
              <a:lnSpc>
                <a:spcPts val="5040"/>
              </a:lnSpc>
              <a:spcBef>
                <a:spcPct val="0"/>
              </a:spcBef>
            </a:pPr>
            <a:r>
              <a:rPr lang="en-US" sz="4200" u="none" dirty="0">
                <a:solidFill>
                  <a:srgbClr val="000000"/>
                </a:solidFill>
                <a:latin typeface="Agrandir Narrow"/>
              </a:rPr>
              <a:t>Reinforcement</a:t>
            </a:r>
          </a:p>
        </p:txBody>
      </p:sp>
      <p:pic>
        <p:nvPicPr>
          <p:cNvPr id="39" name="Picture 3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12946" y="761745"/>
            <a:ext cx="3432328" cy="1029698"/>
          </a:xfrm>
          <a:prstGeom prst="rect">
            <a:avLst/>
          </a:prstGeom>
        </p:spPr>
      </p:pic>
      <p:sp>
        <p:nvSpPr>
          <p:cNvPr id="40" name="Rectangle: Rounded Corners 39">
            <a:extLst>
              <a:ext uri="{FF2B5EF4-FFF2-40B4-BE49-F238E27FC236}">
                <a16:creationId xmlns:a16="http://schemas.microsoft.com/office/drawing/2014/main" id="{39581849-36CF-43A8-015E-79CED4B0B104}"/>
              </a:ext>
            </a:extLst>
          </p:cNvPr>
          <p:cNvSpPr/>
          <p:nvPr/>
        </p:nvSpPr>
        <p:spPr>
          <a:xfrm>
            <a:off x="3162289" y="1327249"/>
            <a:ext cx="12090897" cy="1093435"/>
          </a:xfrm>
          <a:prstGeom prst="roundRect">
            <a:avLst>
              <a:gd name="adj" fmla="val 35101"/>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6151"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rPr>
              <a:t>Types of machine learning</a:t>
            </a:r>
            <a:endParaRPr kumimoji="0" lang="en-US" sz="5598"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endParaRPr>
          </a:p>
        </p:txBody>
      </p:sp>
      <p:sp>
        <p:nvSpPr>
          <p:cNvPr id="30" name="Slide Number Placeholder 29">
            <a:extLst>
              <a:ext uri="{FF2B5EF4-FFF2-40B4-BE49-F238E27FC236}">
                <a16:creationId xmlns:a16="http://schemas.microsoft.com/office/drawing/2014/main" id="{D9F666A0-B3EA-2F77-118D-2A42DBCDE851}"/>
              </a:ext>
            </a:extLst>
          </p:cNvPr>
          <p:cNvSpPr>
            <a:spLocks noGrp="1"/>
          </p:cNvSpPr>
          <p:nvPr>
            <p:ph type="sldNum" sz="quarter" idx="12"/>
          </p:nvPr>
        </p:nvSpPr>
        <p:spPr>
          <a:xfrm>
            <a:off x="16764000" y="9182100"/>
            <a:ext cx="1143000" cy="838200"/>
          </a:xfrm>
        </p:spPr>
        <p:txBody>
          <a:bodyPr/>
          <a:lstStyle/>
          <a:p>
            <a:fld id="{B6F15528-21DE-4FAA-801E-634DDDAF4B2B}" type="slidenum">
              <a:rPr lang="en-US" smtClean="0"/>
              <a:pPr/>
              <a:t>10</a:t>
            </a:fld>
            <a:endParaRPr lang="en-US" dirty="0"/>
          </a:p>
        </p:txBody>
      </p:sp>
      <p:sp>
        <p:nvSpPr>
          <p:cNvPr id="41" name="TextBox 29">
            <a:extLst>
              <a:ext uri="{FF2B5EF4-FFF2-40B4-BE49-F238E27FC236}">
                <a16:creationId xmlns:a16="http://schemas.microsoft.com/office/drawing/2014/main" id="{EEC751C2-D915-3D24-6D0F-2472F97E51DC}"/>
              </a:ext>
            </a:extLst>
          </p:cNvPr>
          <p:cNvSpPr txBox="1"/>
          <p:nvPr/>
        </p:nvSpPr>
        <p:spPr>
          <a:xfrm>
            <a:off x="4235542" y="3115033"/>
            <a:ext cx="9944390" cy="500522"/>
          </a:xfrm>
          <a:prstGeom prst="rect">
            <a:avLst/>
          </a:prstGeom>
        </p:spPr>
        <p:txBody>
          <a:bodyPr wrap="square" lIns="0" tIns="0" rIns="0" bIns="0" rtlCol="0" anchor="t">
            <a:spAutoFit/>
          </a:bodyPr>
          <a:lstStyle/>
          <a:p>
            <a:pPr marL="0" lvl="0" indent="0" algn="ctr">
              <a:lnSpc>
                <a:spcPts val="3913"/>
              </a:lnSpc>
              <a:spcBef>
                <a:spcPct val="0"/>
              </a:spcBef>
            </a:pPr>
            <a:r>
              <a:rPr lang="en-US" sz="3261" u="none" dirty="0">
                <a:solidFill>
                  <a:srgbClr val="000000"/>
                </a:solidFill>
                <a:latin typeface="Agrandir Narrow Bold"/>
              </a:rPr>
              <a:t>There are four types of Machine </a:t>
            </a:r>
            <a:r>
              <a:rPr lang="en-US" sz="3261" dirty="0">
                <a:solidFill>
                  <a:srgbClr val="000000"/>
                </a:solidFill>
                <a:latin typeface="Agrandir Narrow Bold"/>
              </a:rPr>
              <a:t>L</a:t>
            </a:r>
            <a:r>
              <a:rPr lang="en-US" sz="3261" u="none" dirty="0">
                <a:solidFill>
                  <a:srgbClr val="000000"/>
                </a:solidFill>
                <a:latin typeface="Agrandir Narrow Bold"/>
              </a:rPr>
              <a:t>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852BDC-B726-7CA5-ADBA-F1FE534BD958}"/>
              </a:ext>
            </a:extLst>
          </p:cNvPr>
          <p:cNvGrpSpPr/>
          <p:nvPr/>
        </p:nvGrpSpPr>
        <p:grpSpPr>
          <a:xfrm>
            <a:off x="1527819" y="7599138"/>
            <a:ext cx="468000" cy="468000"/>
            <a:chOff x="1375419" y="3469487"/>
            <a:chExt cx="614557" cy="604826"/>
          </a:xfrm>
        </p:grpSpPr>
        <p:grpSp>
          <p:nvGrpSpPr>
            <p:cNvPr id="10" name="Group 2">
              <a:extLst>
                <a:ext uri="{FF2B5EF4-FFF2-40B4-BE49-F238E27FC236}">
                  <a16:creationId xmlns:a16="http://schemas.microsoft.com/office/drawing/2014/main" id="{CEB29ACA-7B6C-AB87-62A6-AC9CBAFAD7BC}"/>
                </a:ext>
              </a:extLst>
            </p:cNvPr>
            <p:cNvGrpSpPr/>
            <p:nvPr/>
          </p:nvGrpSpPr>
          <p:grpSpPr>
            <a:xfrm>
              <a:off x="1434862" y="3519199"/>
              <a:ext cx="555114" cy="555114"/>
              <a:chOff x="0" y="0"/>
              <a:chExt cx="812800" cy="812800"/>
            </a:xfrm>
          </p:grpSpPr>
          <p:sp>
            <p:nvSpPr>
              <p:cNvPr id="19" name="Freeform 3">
                <a:extLst>
                  <a:ext uri="{FF2B5EF4-FFF2-40B4-BE49-F238E27FC236}">
                    <a16:creationId xmlns:a16="http://schemas.microsoft.com/office/drawing/2014/main" id="{3CE5BEBB-3C63-348D-BA07-C89AE92E755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20" name="TextBox 4">
                <a:extLst>
                  <a:ext uri="{FF2B5EF4-FFF2-40B4-BE49-F238E27FC236}">
                    <a16:creationId xmlns:a16="http://schemas.microsoft.com/office/drawing/2014/main" id="{7113CD28-0951-16CC-9D43-28ED2277711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5">
              <a:extLst>
                <a:ext uri="{FF2B5EF4-FFF2-40B4-BE49-F238E27FC236}">
                  <a16:creationId xmlns:a16="http://schemas.microsoft.com/office/drawing/2014/main" id="{22C2CB2C-5FD3-3841-5510-9EC6DFFBC394}"/>
                </a:ext>
              </a:extLst>
            </p:cNvPr>
            <p:cNvGrpSpPr/>
            <p:nvPr/>
          </p:nvGrpSpPr>
          <p:grpSpPr>
            <a:xfrm>
              <a:off x="1375419" y="3469487"/>
              <a:ext cx="555114" cy="555114"/>
              <a:chOff x="0" y="0"/>
              <a:chExt cx="812800" cy="812800"/>
            </a:xfrm>
          </p:grpSpPr>
          <p:sp>
            <p:nvSpPr>
              <p:cNvPr id="12" name="Freeform 6">
                <a:extLst>
                  <a:ext uri="{FF2B5EF4-FFF2-40B4-BE49-F238E27FC236}">
                    <a16:creationId xmlns:a16="http://schemas.microsoft.com/office/drawing/2014/main" id="{31687E91-4470-365D-7B39-02B4EA41BEF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13" name="TextBox 7">
                <a:extLst>
                  <a:ext uri="{FF2B5EF4-FFF2-40B4-BE49-F238E27FC236}">
                    <a16:creationId xmlns:a16="http://schemas.microsoft.com/office/drawing/2014/main" id="{F04CACB5-21C3-0631-200F-CE7DEB15519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sp>
        <p:nvSpPr>
          <p:cNvPr id="21" name="TextBox 18">
            <a:extLst>
              <a:ext uri="{FF2B5EF4-FFF2-40B4-BE49-F238E27FC236}">
                <a16:creationId xmlns:a16="http://schemas.microsoft.com/office/drawing/2014/main" id="{FB3D3D86-9FFD-2579-0744-9062CE275190}"/>
              </a:ext>
            </a:extLst>
          </p:cNvPr>
          <p:cNvSpPr txBox="1"/>
          <p:nvPr/>
        </p:nvSpPr>
        <p:spPr>
          <a:xfrm>
            <a:off x="2286000" y="3314700"/>
            <a:ext cx="10173024" cy="6000553"/>
          </a:xfrm>
          <a:prstGeom prst="rect">
            <a:avLst/>
          </a:prstGeom>
        </p:spPr>
        <p:txBody>
          <a:bodyPr wrap="square" lIns="0" tIns="0" rIns="0" bIns="0" rtlCol="0" anchor="t">
            <a:spAutoFit/>
          </a:bodyPr>
          <a:lstStyle/>
          <a:p>
            <a:pPr marL="0" lvl="0" indent="0" algn="just">
              <a:lnSpc>
                <a:spcPts val="3565"/>
              </a:lnSpc>
              <a:spcBef>
                <a:spcPct val="0"/>
              </a:spcBef>
            </a:pPr>
            <a:r>
              <a:rPr lang="en-US" sz="2971" b="1" u="none" dirty="0">
                <a:solidFill>
                  <a:srgbClr val="050A30"/>
                </a:solidFill>
                <a:latin typeface="Agrandir Narrow"/>
              </a:rPr>
              <a:t>Supervised learning </a:t>
            </a:r>
            <a:r>
              <a:rPr lang="en-US" sz="2971" u="none" dirty="0">
                <a:solidFill>
                  <a:srgbClr val="050A30"/>
                </a:solidFill>
                <a:latin typeface="Agrandir Narrow"/>
              </a:rPr>
              <a:t>is an approach to creating artificial intelligence (AI), where a computer algorithm is trained on input data that has been labelled for a particular output. </a:t>
            </a:r>
          </a:p>
          <a:p>
            <a:pPr marL="0" lvl="0" indent="0" algn="just">
              <a:lnSpc>
                <a:spcPts val="3565"/>
              </a:lnSpc>
              <a:spcBef>
                <a:spcPct val="0"/>
              </a:spcBef>
            </a:pPr>
            <a:endParaRPr lang="en-US" sz="2971" dirty="0">
              <a:solidFill>
                <a:srgbClr val="050A30"/>
              </a:solidFill>
              <a:latin typeface="Agrandir Narrow"/>
            </a:endParaRPr>
          </a:p>
          <a:p>
            <a:pPr marL="0" lvl="0" indent="0" algn="just">
              <a:lnSpc>
                <a:spcPts val="3565"/>
              </a:lnSpc>
              <a:spcBef>
                <a:spcPct val="0"/>
              </a:spcBef>
            </a:pPr>
            <a:r>
              <a:rPr lang="en-US" sz="2971" u="none" dirty="0">
                <a:solidFill>
                  <a:srgbClr val="050A30"/>
                </a:solidFill>
                <a:latin typeface="Agrandir Narrow"/>
              </a:rPr>
              <a:t>The model is trained until it can detect the underlying patterns and relationships between the input data and the output labels, enabling it to yield accurate labeling results when presented with never-before-seen data.</a:t>
            </a:r>
          </a:p>
          <a:p>
            <a:pPr marL="0" lvl="0" indent="0" algn="just">
              <a:lnSpc>
                <a:spcPts val="3565"/>
              </a:lnSpc>
              <a:spcBef>
                <a:spcPct val="0"/>
              </a:spcBef>
            </a:pPr>
            <a:endParaRPr lang="en-US" sz="2971" dirty="0">
              <a:solidFill>
                <a:srgbClr val="050A30"/>
              </a:solidFill>
              <a:latin typeface="Agrandir Narrow"/>
            </a:endParaRPr>
          </a:p>
          <a:p>
            <a:pPr marL="0" lvl="0" indent="0" algn="just">
              <a:lnSpc>
                <a:spcPts val="3565"/>
              </a:lnSpc>
              <a:spcBef>
                <a:spcPct val="0"/>
              </a:spcBef>
            </a:pPr>
            <a:r>
              <a:rPr lang="en-GB" sz="2971" u="none" dirty="0">
                <a:solidFill>
                  <a:srgbClr val="050A30"/>
                </a:solidFill>
                <a:latin typeface="Agrandir Narrow"/>
              </a:rPr>
              <a:t>Supervised learning can be separated into two types of problems :</a:t>
            </a:r>
          </a:p>
          <a:p>
            <a:pPr marL="895350" lvl="0" indent="-485775" algn="just">
              <a:lnSpc>
                <a:spcPts val="3565"/>
              </a:lnSpc>
              <a:spcBef>
                <a:spcPct val="0"/>
              </a:spcBef>
              <a:buClr>
                <a:srgbClr val="D662A6"/>
              </a:buClr>
              <a:buFont typeface="Wingdings" pitchFamily="2" charset="2"/>
              <a:buChar char="q"/>
            </a:pPr>
            <a:r>
              <a:rPr lang="en-GB" sz="2971" u="none" dirty="0">
                <a:solidFill>
                  <a:srgbClr val="050A30"/>
                </a:solidFill>
                <a:latin typeface="Agrandir Narrow"/>
              </a:rPr>
              <a:t>Classification</a:t>
            </a:r>
          </a:p>
          <a:p>
            <a:pPr marL="933450" lvl="0" indent="-523875" algn="just">
              <a:lnSpc>
                <a:spcPts val="3565"/>
              </a:lnSpc>
              <a:spcBef>
                <a:spcPct val="0"/>
              </a:spcBef>
              <a:buClr>
                <a:srgbClr val="D662A6"/>
              </a:buClr>
              <a:buFont typeface="Wingdings" pitchFamily="2" charset="2"/>
              <a:buChar char="q"/>
            </a:pPr>
            <a:r>
              <a:rPr lang="en-GB" sz="2971" dirty="0">
                <a:solidFill>
                  <a:srgbClr val="050A30"/>
                </a:solidFill>
                <a:latin typeface="Agrandir Narrow"/>
              </a:rPr>
              <a:t>R</a:t>
            </a:r>
            <a:r>
              <a:rPr lang="en-GB" sz="2971" u="none" dirty="0">
                <a:solidFill>
                  <a:srgbClr val="050A30"/>
                </a:solidFill>
                <a:latin typeface="Agrandir Narrow"/>
              </a:rPr>
              <a:t>egression</a:t>
            </a:r>
            <a:endParaRPr lang="en-US" sz="2971" u="none" dirty="0">
              <a:solidFill>
                <a:srgbClr val="050A30"/>
              </a:solidFill>
              <a:latin typeface="Agrandir Narrow"/>
            </a:endParaRPr>
          </a:p>
        </p:txBody>
      </p:sp>
      <p:grpSp>
        <p:nvGrpSpPr>
          <p:cNvPr id="22" name="Group 21">
            <a:extLst>
              <a:ext uri="{FF2B5EF4-FFF2-40B4-BE49-F238E27FC236}">
                <a16:creationId xmlns:a16="http://schemas.microsoft.com/office/drawing/2014/main" id="{4D722ACE-18A2-B2C3-9E04-9B99EF995676}"/>
              </a:ext>
            </a:extLst>
          </p:cNvPr>
          <p:cNvGrpSpPr/>
          <p:nvPr/>
        </p:nvGrpSpPr>
        <p:grpSpPr>
          <a:xfrm>
            <a:off x="1527819" y="3621887"/>
            <a:ext cx="468000" cy="468000"/>
            <a:chOff x="1375419" y="3469487"/>
            <a:chExt cx="614557" cy="604826"/>
          </a:xfrm>
        </p:grpSpPr>
        <p:grpSp>
          <p:nvGrpSpPr>
            <p:cNvPr id="25" name="Group 2">
              <a:extLst>
                <a:ext uri="{FF2B5EF4-FFF2-40B4-BE49-F238E27FC236}">
                  <a16:creationId xmlns:a16="http://schemas.microsoft.com/office/drawing/2014/main" id="{E467FD95-241D-38FB-F7E7-B77049B2DA01}"/>
                </a:ext>
              </a:extLst>
            </p:cNvPr>
            <p:cNvGrpSpPr/>
            <p:nvPr/>
          </p:nvGrpSpPr>
          <p:grpSpPr>
            <a:xfrm>
              <a:off x="1434862" y="3519199"/>
              <a:ext cx="555114" cy="555114"/>
              <a:chOff x="0" y="0"/>
              <a:chExt cx="812800" cy="812800"/>
            </a:xfrm>
          </p:grpSpPr>
          <p:sp>
            <p:nvSpPr>
              <p:cNvPr id="29" name="Freeform 3">
                <a:extLst>
                  <a:ext uri="{FF2B5EF4-FFF2-40B4-BE49-F238E27FC236}">
                    <a16:creationId xmlns:a16="http://schemas.microsoft.com/office/drawing/2014/main" id="{3EF3C677-0672-8CB9-336D-88FD811B67C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30" name="TextBox 4">
                <a:extLst>
                  <a:ext uri="{FF2B5EF4-FFF2-40B4-BE49-F238E27FC236}">
                    <a16:creationId xmlns:a16="http://schemas.microsoft.com/office/drawing/2014/main" id="{1C7FEFF3-6051-2195-C72D-4CBF177B63A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6" name="Group 5">
              <a:extLst>
                <a:ext uri="{FF2B5EF4-FFF2-40B4-BE49-F238E27FC236}">
                  <a16:creationId xmlns:a16="http://schemas.microsoft.com/office/drawing/2014/main" id="{8CC3E268-7B80-DCDD-032A-23E17AAF34BA}"/>
                </a:ext>
              </a:extLst>
            </p:cNvPr>
            <p:cNvGrpSpPr/>
            <p:nvPr/>
          </p:nvGrpSpPr>
          <p:grpSpPr>
            <a:xfrm>
              <a:off x="1375419" y="3469487"/>
              <a:ext cx="555114" cy="555114"/>
              <a:chOff x="0" y="0"/>
              <a:chExt cx="812800" cy="812800"/>
            </a:xfrm>
          </p:grpSpPr>
          <p:sp>
            <p:nvSpPr>
              <p:cNvPr id="27" name="Freeform 6">
                <a:extLst>
                  <a:ext uri="{FF2B5EF4-FFF2-40B4-BE49-F238E27FC236}">
                    <a16:creationId xmlns:a16="http://schemas.microsoft.com/office/drawing/2014/main" id="{664AF8E8-3AF6-0AB6-9089-1B108892200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28" name="TextBox 7">
                <a:extLst>
                  <a:ext uri="{FF2B5EF4-FFF2-40B4-BE49-F238E27FC236}">
                    <a16:creationId xmlns:a16="http://schemas.microsoft.com/office/drawing/2014/main" id="{E952BEAF-25C5-9579-A73D-5FB42D1CAD36}"/>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grpSp>
        <p:nvGrpSpPr>
          <p:cNvPr id="31" name="Group 2">
            <a:extLst>
              <a:ext uri="{FF2B5EF4-FFF2-40B4-BE49-F238E27FC236}">
                <a16:creationId xmlns:a16="http://schemas.microsoft.com/office/drawing/2014/main" id="{EAEF78C5-43B9-AD0E-13B5-E0916A1BB1A5}"/>
              </a:ext>
            </a:extLst>
          </p:cNvPr>
          <p:cNvGrpSpPr/>
          <p:nvPr/>
        </p:nvGrpSpPr>
        <p:grpSpPr>
          <a:xfrm>
            <a:off x="1573086" y="5396716"/>
            <a:ext cx="422733" cy="429534"/>
            <a:chOff x="0" y="0"/>
            <a:chExt cx="812800" cy="812800"/>
          </a:xfrm>
        </p:grpSpPr>
        <p:sp>
          <p:nvSpPr>
            <p:cNvPr id="32" name="Freeform 3">
              <a:extLst>
                <a:ext uri="{FF2B5EF4-FFF2-40B4-BE49-F238E27FC236}">
                  <a16:creationId xmlns:a16="http://schemas.microsoft.com/office/drawing/2014/main" id="{75703DF4-9F47-D87F-ED71-3F5B8B995E1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33" name="TextBox 4">
              <a:extLst>
                <a:ext uri="{FF2B5EF4-FFF2-40B4-BE49-F238E27FC236}">
                  <a16:creationId xmlns:a16="http://schemas.microsoft.com/office/drawing/2014/main" id="{7CFEABC5-9919-6486-B9E9-95EB3D912066}"/>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4" name="Group 5">
            <a:extLst>
              <a:ext uri="{FF2B5EF4-FFF2-40B4-BE49-F238E27FC236}">
                <a16:creationId xmlns:a16="http://schemas.microsoft.com/office/drawing/2014/main" id="{7E4E630F-E58D-10EC-DA61-F8F7FDCBBC0D}"/>
              </a:ext>
            </a:extLst>
          </p:cNvPr>
          <p:cNvGrpSpPr/>
          <p:nvPr/>
        </p:nvGrpSpPr>
        <p:grpSpPr>
          <a:xfrm>
            <a:off x="1527819" y="5358250"/>
            <a:ext cx="422733" cy="429534"/>
            <a:chOff x="0" y="0"/>
            <a:chExt cx="812800" cy="812800"/>
          </a:xfrm>
          <a:solidFill>
            <a:srgbClr val="D662A6"/>
          </a:solidFill>
        </p:grpSpPr>
        <p:sp>
          <p:nvSpPr>
            <p:cNvPr id="35" name="Freeform 6">
              <a:extLst>
                <a:ext uri="{FF2B5EF4-FFF2-40B4-BE49-F238E27FC236}">
                  <a16:creationId xmlns:a16="http://schemas.microsoft.com/office/drawing/2014/main" id="{01EAEBC8-9E09-6EFD-D2AD-210630FCF1A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36" name="TextBox 7">
              <a:extLst>
                <a:ext uri="{FF2B5EF4-FFF2-40B4-BE49-F238E27FC236}">
                  <a16:creationId xmlns:a16="http://schemas.microsoft.com/office/drawing/2014/main" id="{775F183E-DFD2-E624-F667-408C9A5A2F6E}"/>
                </a:ext>
              </a:extLst>
            </p:cNvPr>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24" name="Rectangle: Rounded Corners 23">
            <a:extLst>
              <a:ext uri="{FF2B5EF4-FFF2-40B4-BE49-F238E27FC236}">
                <a16:creationId xmlns:a16="http://schemas.microsoft.com/office/drawing/2014/main" id="{B9FEAE3C-6A4B-B75E-3021-36AD0BD43FD7}"/>
              </a:ext>
            </a:extLst>
          </p:cNvPr>
          <p:cNvSpPr/>
          <p:nvPr/>
        </p:nvSpPr>
        <p:spPr>
          <a:xfrm>
            <a:off x="5093478" y="1140169"/>
            <a:ext cx="8101043" cy="1093435"/>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6600" dirty="0">
                <a:solidFill>
                  <a:srgbClr val="F4F6FC"/>
                </a:solidFill>
                <a:latin typeface="STHupo" panose="02010800040101010101" pitchFamily="2" charset="-122"/>
                <a:ea typeface="STHupo" panose="02010800040101010101" pitchFamily="2" charset="-122"/>
              </a:rPr>
              <a:t>Supervised Learning </a:t>
            </a:r>
            <a:endParaRPr lang="en-US" sz="5400" dirty="0">
              <a:solidFill>
                <a:srgbClr val="F4F6FC"/>
              </a:solidFill>
              <a:latin typeface="STHupo" panose="02010800040101010101" pitchFamily="2" charset="-122"/>
              <a:ea typeface="STHupo" panose="02010800040101010101" pitchFamily="2" charset="-122"/>
            </a:endParaRPr>
          </a:p>
        </p:txBody>
      </p:sp>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8758" y="955299"/>
            <a:ext cx="1561364" cy="854492"/>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093687" y="2233604"/>
            <a:ext cx="850914" cy="850914"/>
          </a:xfrm>
          <a:prstGeom prst="rect">
            <a:avLst/>
          </a:prstGeom>
        </p:spPr>
      </p:pic>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021532" y="4370740"/>
            <a:ext cx="4266468" cy="4932333"/>
          </a:xfrm>
          <a:prstGeom prst="rect">
            <a:avLst/>
          </a:prstGeom>
        </p:spPr>
      </p:pic>
      <p:pic>
        <p:nvPicPr>
          <p:cNvPr id="23" name="Picture 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44600" y="2781300"/>
            <a:ext cx="423923" cy="423923"/>
          </a:xfrm>
          <a:prstGeom prst="rect">
            <a:avLst/>
          </a:prstGeom>
        </p:spPr>
      </p:pic>
      <p:sp>
        <p:nvSpPr>
          <p:cNvPr id="8" name="Slide Number Placeholder 7">
            <a:extLst>
              <a:ext uri="{FF2B5EF4-FFF2-40B4-BE49-F238E27FC236}">
                <a16:creationId xmlns:a16="http://schemas.microsoft.com/office/drawing/2014/main" id="{FEAA5717-CEA6-BD43-0982-E1F9461B783C}"/>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F095346-0E5E-1A59-43D7-852024972C85}"/>
              </a:ext>
            </a:extLst>
          </p:cNvPr>
          <p:cNvSpPr/>
          <p:nvPr/>
        </p:nvSpPr>
        <p:spPr>
          <a:xfrm>
            <a:off x="10708610" y="3427684"/>
            <a:ext cx="6662840" cy="4198086"/>
          </a:xfrm>
          <a:prstGeom prst="roundRect">
            <a:avLst>
              <a:gd name="adj" fmla="val 948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2466" y="526892"/>
            <a:ext cx="2344167" cy="1282899"/>
          </a:xfrm>
          <a:prstGeom prst="rect">
            <a:avLst/>
          </a:prstGeom>
        </p:spPr>
      </p:pic>
      <p:grpSp>
        <p:nvGrpSpPr>
          <p:cNvPr id="3" name="Group 3"/>
          <p:cNvGrpSpPr>
            <a:grpSpLocks noChangeAspect="1"/>
          </p:cNvGrpSpPr>
          <p:nvPr/>
        </p:nvGrpSpPr>
        <p:grpSpPr>
          <a:xfrm>
            <a:off x="9690296" y="3458356"/>
            <a:ext cx="7681866" cy="4150550"/>
            <a:chOff x="0" y="0"/>
            <a:chExt cx="11289030" cy="6350000"/>
          </a:xfrm>
        </p:grpSpPr>
        <p:sp>
          <p:nvSpPr>
            <p:cNvPr id="4" name="Freeform 4"/>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chemeClr val="tx1">
                <a:alpha val="0"/>
              </a:schemeClr>
            </a:solidFill>
            <a:ln w="12700">
              <a:noFill/>
            </a:ln>
          </p:spPr>
          <p:txBody>
            <a:bodyPr/>
            <a:lstStyle/>
            <a:p>
              <a:endParaRPr lang="en-US" dirty="0"/>
            </a:p>
          </p:txBody>
        </p:sp>
      </p:grpSp>
      <p:sp>
        <p:nvSpPr>
          <p:cNvPr id="8" name="TextBox 8"/>
          <p:cNvSpPr txBox="1"/>
          <p:nvPr/>
        </p:nvSpPr>
        <p:spPr>
          <a:xfrm>
            <a:off x="1690119" y="3680066"/>
            <a:ext cx="8313564" cy="3693319"/>
          </a:xfrm>
          <a:prstGeom prst="rect">
            <a:avLst/>
          </a:prstGeom>
        </p:spPr>
        <p:txBody>
          <a:bodyPr wrap="square" lIns="0" tIns="0" rIns="0" bIns="0" rtlCol="0" anchor="t">
            <a:spAutoFit/>
          </a:bodyPr>
          <a:lstStyle/>
          <a:p>
            <a:pPr marL="0" marR="0" lvl="0" indent="0" algn="just" defTabSz="914400" rtl="0" eaLnBrk="1" fontAlgn="auto" latinLnBrk="0" hangingPunct="1">
              <a:lnSpc>
                <a:spcPts val="3565"/>
              </a:lnSpc>
              <a:spcBef>
                <a:spcPct val="0"/>
              </a:spcBef>
              <a:spcAft>
                <a:spcPts val="0"/>
              </a:spcAft>
              <a:buClrTx/>
              <a:buSzTx/>
              <a:buFontTx/>
              <a:buNone/>
              <a:tabLst/>
              <a:defRPr/>
            </a:pPr>
            <a:r>
              <a:rPr kumimoji="0" lang="en-US" sz="3200" b="0" i="0" u="none" strike="noStrike" kern="1200" cap="none" spc="0" normalizeH="0" baseline="0" noProof="0" dirty="0">
                <a:ln>
                  <a:noFill/>
                </a:ln>
                <a:effectLst/>
                <a:uLnTx/>
                <a:uFillTx/>
                <a:latin typeface="Agrandir Narrow"/>
                <a:ea typeface="+mn-ea"/>
                <a:cs typeface="+mn-cs"/>
              </a:rPr>
              <a:t>Suppose we have a dataset of different types of shapes which includes square, rectangle, triangle, and Polygon. </a:t>
            </a:r>
          </a:p>
          <a:p>
            <a:pPr marL="0" marR="0" lvl="0" indent="0" algn="just" defTabSz="914400" rtl="0" eaLnBrk="1" fontAlgn="auto" latinLnBrk="0" hangingPunct="1">
              <a:lnSpc>
                <a:spcPts val="3565"/>
              </a:lnSpc>
              <a:spcBef>
                <a:spcPct val="0"/>
              </a:spcBef>
              <a:spcAft>
                <a:spcPts val="0"/>
              </a:spcAft>
              <a:buClrTx/>
              <a:buSzTx/>
              <a:buFontTx/>
              <a:buNone/>
              <a:tabLst/>
              <a:defRPr/>
            </a:pPr>
            <a:endParaRPr lang="en-US" sz="3200" dirty="0">
              <a:latin typeface="Agrandir Narrow"/>
            </a:endParaRPr>
          </a:p>
          <a:p>
            <a:pPr marL="0" marR="0" lvl="0" indent="0" algn="just" defTabSz="914400" rtl="0" eaLnBrk="1" fontAlgn="auto" latinLnBrk="0" hangingPunct="1">
              <a:lnSpc>
                <a:spcPts val="3565"/>
              </a:lnSpc>
              <a:spcBef>
                <a:spcPct val="0"/>
              </a:spcBef>
              <a:spcAft>
                <a:spcPts val="0"/>
              </a:spcAft>
              <a:buClrTx/>
              <a:buSzTx/>
              <a:buFontTx/>
              <a:buNone/>
              <a:tabLst/>
              <a:defRPr/>
            </a:pPr>
            <a:r>
              <a:rPr lang="en-US" sz="3200" dirty="0">
                <a:latin typeface="Agrandir Narrow"/>
              </a:rPr>
              <a:t>W</a:t>
            </a:r>
            <a:r>
              <a:rPr kumimoji="0" lang="en-US" sz="3200" b="0" i="0" u="none" strike="noStrike" kern="1200" cap="none" spc="0" normalizeH="0" baseline="0" noProof="0" dirty="0">
                <a:ln>
                  <a:noFill/>
                </a:ln>
                <a:effectLst/>
                <a:uLnTx/>
                <a:uFillTx/>
                <a:latin typeface="Agrandir Narrow"/>
                <a:ea typeface="+mn-ea"/>
                <a:cs typeface="+mn-cs"/>
              </a:rPr>
              <a:t>e need to train the model for each shape. </a:t>
            </a:r>
          </a:p>
          <a:p>
            <a:pPr marL="0" marR="0" lvl="0" indent="0" algn="just" defTabSz="914400" rtl="0" eaLnBrk="1" fontAlgn="auto" latinLnBrk="0" hangingPunct="1">
              <a:lnSpc>
                <a:spcPts val="3565"/>
              </a:lnSpc>
              <a:spcBef>
                <a:spcPct val="0"/>
              </a:spcBef>
              <a:spcAft>
                <a:spcPts val="0"/>
              </a:spcAft>
              <a:buClrTx/>
              <a:buSzTx/>
              <a:buFontTx/>
              <a:buNone/>
              <a:tabLst/>
              <a:defRPr/>
            </a:pPr>
            <a:r>
              <a:rPr kumimoji="0" lang="en-US" sz="3200" b="0" i="0" u="none" strike="noStrike" kern="1200" cap="none" spc="0" normalizeH="0" baseline="0" noProof="0" dirty="0">
                <a:ln>
                  <a:noFill/>
                </a:ln>
                <a:effectLst/>
                <a:uLnTx/>
                <a:uFillTx/>
                <a:latin typeface="Agrandir Narrow"/>
                <a:ea typeface="+mn-ea"/>
                <a:cs typeface="+mn-cs"/>
              </a:rPr>
              <a:t>after training, we test our model using the test set, and the task of the model is to identify the shape.</a:t>
            </a:r>
          </a:p>
        </p:txBody>
      </p:sp>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15585" y="1320623"/>
            <a:ext cx="850914" cy="850914"/>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22272" y="5247922"/>
            <a:ext cx="850914" cy="850914"/>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63575" y="6098836"/>
            <a:ext cx="530331" cy="530331"/>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501385" y="2171537"/>
            <a:ext cx="489694" cy="489694"/>
          </a:xfrm>
          <a:prstGeom prst="rect">
            <a:avLst/>
          </a:prstGeom>
        </p:spPr>
      </p:pic>
      <p:pic>
        <p:nvPicPr>
          <p:cNvPr id="16" name="Picture 24">
            <a:extLst>
              <a:ext uri="{FF2B5EF4-FFF2-40B4-BE49-F238E27FC236}">
                <a16:creationId xmlns:a16="http://schemas.microsoft.com/office/drawing/2014/main" id="{2FF86D9F-4301-0DDA-8174-25D32FEE8F3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0319" y="8331720"/>
            <a:ext cx="1684230" cy="1709640"/>
          </a:xfrm>
          <a:prstGeom prst="rect">
            <a:avLst/>
          </a:prstGeom>
        </p:spPr>
      </p:pic>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66229038-7FEA-9D07-AFAB-F82AFA5B0A67}"/>
                  </a:ext>
                </a:extLst>
              </p14:cNvPr>
              <p14:cNvContentPartPr/>
              <p14:nvPr/>
            </p14:nvContentPartPr>
            <p14:xfrm>
              <a:off x="3167421" y="384730"/>
              <a:ext cx="360" cy="360"/>
            </p14:xfrm>
          </p:contentPart>
        </mc:Choice>
        <mc:Fallback xmlns="">
          <p:pic>
            <p:nvPicPr>
              <p:cNvPr id="15" name="Ink 14">
                <a:extLst>
                  <a:ext uri="{FF2B5EF4-FFF2-40B4-BE49-F238E27FC236}">
                    <a16:creationId xmlns:a16="http://schemas.microsoft.com/office/drawing/2014/main" id="{66229038-7FEA-9D07-AFAB-F82AFA5B0A67}"/>
                  </a:ext>
                </a:extLst>
              </p:cNvPr>
              <p:cNvPicPr/>
              <p:nvPr/>
            </p:nvPicPr>
            <p:blipFill>
              <a:blip r:embed="rId17"/>
              <a:stretch>
                <a:fillRect/>
              </a:stretch>
            </p:blipFill>
            <p:spPr>
              <a:xfrm>
                <a:off x="3158781" y="3757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C277DFE1-DE42-70D9-FCFF-D5184797A4E0}"/>
                  </a:ext>
                </a:extLst>
              </p14:cNvPr>
              <p14:cNvContentPartPr/>
              <p14:nvPr/>
            </p14:nvContentPartPr>
            <p14:xfrm>
              <a:off x="14722701" y="9912130"/>
              <a:ext cx="360" cy="360"/>
            </p14:xfrm>
          </p:contentPart>
        </mc:Choice>
        <mc:Fallback xmlns="">
          <p:pic>
            <p:nvPicPr>
              <p:cNvPr id="34" name="Ink 33">
                <a:extLst>
                  <a:ext uri="{FF2B5EF4-FFF2-40B4-BE49-F238E27FC236}">
                    <a16:creationId xmlns:a16="http://schemas.microsoft.com/office/drawing/2014/main" id="{C277DFE1-DE42-70D9-FCFF-D5184797A4E0}"/>
                  </a:ext>
                </a:extLst>
              </p:cNvPr>
              <p:cNvPicPr/>
              <p:nvPr/>
            </p:nvPicPr>
            <p:blipFill>
              <a:blip r:embed="rId17"/>
              <a:stretch>
                <a:fillRect/>
              </a:stretch>
            </p:blipFill>
            <p:spPr>
              <a:xfrm>
                <a:off x="14713701" y="9903130"/>
                <a:ext cx="18000" cy="18000"/>
              </a:xfrm>
              <a:prstGeom prst="rect">
                <a:avLst/>
              </a:prstGeom>
            </p:spPr>
          </p:pic>
        </mc:Fallback>
      </mc:AlternateContent>
      <p:pic>
        <p:nvPicPr>
          <p:cNvPr id="1026" name="Picture 2" descr="Supervised learning example image 2">
            <a:extLst>
              <a:ext uri="{FF2B5EF4-FFF2-40B4-BE49-F238E27FC236}">
                <a16:creationId xmlns:a16="http://schemas.microsoft.com/office/drawing/2014/main" id="{5D0ABA29-C3BB-1EE7-056F-D675BFAD460D}"/>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r="7043"/>
          <a:stretch/>
        </p:blipFill>
        <p:spPr bwMode="auto">
          <a:xfrm>
            <a:off x="10914485" y="3635394"/>
            <a:ext cx="6251090" cy="378266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FF626A01-15C4-419F-1794-569F9E7B1D11}"/>
              </a:ext>
            </a:extLst>
          </p:cNvPr>
          <p:cNvSpPr/>
          <p:nvPr/>
        </p:nvSpPr>
        <p:spPr>
          <a:xfrm>
            <a:off x="16666499" y="3617460"/>
            <a:ext cx="579425" cy="5998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6E32428-5850-320C-2AA6-161CD89578BB}"/>
              </a:ext>
            </a:extLst>
          </p:cNvPr>
          <p:cNvSpPr/>
          <p:nvPr/>
        </p:nvSpPr>
        <p:spPr>
          <a:xfrm>
            <a:off x="5093478" y="1140169"/>
            <a:ext cx="8101043" cy="1093435"/>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6600" dirty="0">
                <a:solidFill>
                  <a:srgbClr val="F4F6FC"/>
                </a:solidFill>
                <a:latin typeface="STHupo" panose="02010800040101010101" pitchFamily="2" charset="-122"/>
                <a:ea typeface="STHupo" panose="02010800040101010101" pitchFamily="2" charset="-122"/>
              </a:rPr>
              <a:t>Supervised Learning </a:t>
            </a:r>
            <a:endParaRPr lang="en-US" sz="5400" dirty="0">
              <a:solidFill>
                <a:srgbClr val="F4F6FC"/>
              </a:solidFill>
              <a:latin typeface="STHupo" panose="02010800040101010101" pitchFamily="2" charset="-122"/>
              <a:ea typeface="STHupo" panose="02010800040101010101" pitchFamily="2" charset="-122"/>
            </a:endParaRPr>
          </a:p>
        </p:txBody>
      </p:sp>
      <p:sp>
        <p:nvSpPr>
          <p:cNvPr id="7" name="Slide Number Placeholder 6">
            <a:extLst>
              <a:ext uri="{FF2B5EF4-FFF2-40B4-BE49-F238E27FC236}">
                <a16:creationId xmlns:a16="http://schemas.microsoft.com/office/drawing/2014/main" id="{03E5B3A8-9FE5-C30B-FEC5-26BDBAFFF0B9}"/>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14" name="Picture 26">
            <a:extLst>
              <a:ext uri="{FF2B5EF4-FFF2-40B4-BE49-F238E27FC236}">
                <a16:creationId xmlns:a16="http://schemas.microsoft.com/office/drawing/2014/main" id="{1A269E2D-BFC2-FDA0-5155-671EB9056C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401517" y="8293620"/>
            <a:ext cx="3432328" cy="1029698"/>
          </a:xfrm>
          <a:prstGeom prst="rect">
            <a:avLst/>
          </a:prstGeom>
        </p:spPr>
      </p:pic>
    </p:spTree>
    <p:extLst>
      <p:ext uri="{BB962C8B-B14F-4D97-AF65-F5344CB8AC3E}">
        <p14:creationId xmlns:p14="http://schemas.microsoft.com/office/powerpoint/2010/main" val="545788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443D31B3-80D9-07D4-1E19-3E0BB38C1C1A}"/>
              </a:ext>
            </a:extLst>
          </p:cNvPr>
          <p:cNvPicPr>
            <a:picLocks noChangeAspect="1"/>
          </p:cNvPicPr>
          <p:nvPr/>
        </p:nvPicPr>
        <p:blipFill rotWithShape="1">
          <a:blip r:embed="rId3"/>
          <a:srcRect l="-119" t="2532" r="9055" b="2882"/>
          <a:stretch/>
        </p:blipFill>
        <p:spPr>
          <a:xfrm>
            <a:off x="6146141" y="0"/>
            <a:ext cx="12141859" cy="1028700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939838" y="1774243"/>
            <a:ext cx="6223997" cy="6441394"/>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5562" y="9006492"/>
            <a:ext cx="1048729" cy="1064552"/>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16164" y="744545"/>
            <a:ext cx="3432328" cy="1029698"/>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82467" y="555531"/>
            <a:ext cx="962736" cy="1010505"/>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54" name="Picture 5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657430" y="9258300"/>
            <a:ext cx="577048" cy="577048"/>
          </a:xfrm>
          <a:prstGeom prst="rect">
            <a:avLst/>
          </a:prstGeom>
        </p:spPr>
      </p:pic>
      <p:sp>
        <p:nvSpPr>
          <p:cNvPr id="58" name="TextBox 58"/>
          <p:cNvSpPr txBox="1"/>
          <p:nvPr/>
        </p:nvSpPr>
        <p:spPr>
          <a:xfrm>
            <a:off x="990551" y="2531510"/>
            <a:ext cx="8284800" cy="948978"/>
          </a:xfrm>
          <a:prstGeom prst="rect">
            <a:avLst/>
          </a:prstGeom>
        </p:spPr>
        <p:txBody>
          <a:bodyPr wrap="square" lIns="0" tIns="0" rIns="0" bIns="0" rtlCol="0" anchor="t">
            <a:spAutoFit/>
          </a:bodyPr>
          <a:lstStyle/>
          <a:p>
            <a:pPr marL="0" lvl="0" indent="0">
              <a:lnSpc>
                <a:spcPts val="3700"/>
              </a:lnSpc>
              <a:spcBef>
                <a:spcPct val="0"/>
              </a:spcBef>
            </a:pPr>
            <a:r>
              <a:rPr lang="en-US" sz="3200" dirty="0">
                <a:latin typeface="Agrandir Narrow"/>
              </a:rPr>
              <a:t>Is used to identify the category of new observations on the basis of training data.</a:t>
            </a:r>
          </a:p>
        </p:txBody>
      </p:sp>
      <p:sp>
        <p:nvSpPr>
          <p:cNvPr id="59" name="TextBox 59"/>
          <p:cNvSpPr txBox="1"/>
          <p:nvPr/>
        </p:nvSpPr>
        <p:spPr>
          <a:xfrm>
            <a:off x="12089661" y="3065291"/>
            <a:ext cx="3924351" cy="500137"/>
          </a:xfrm>
          <a:prstGeom prst="rect">
            <a:avLst/>
          </a:prstGeom>
        </p:spPr>
        <p:txBody>
          <a:bodyPr lIns="0" tIns="0" rIns="0" bIns="0" rtlCol="0" anchor="t">
            <a:spAutoFit/>
          </a:bodyPr>
          <a:lstStyle/>
          <a:p>
            <a:pPr marL="0" lvl="0" indent="0" algn="ctr">
              <a:lnSpc>
                <a:spcPts val="3901"/>
              </a:lnSpc>
              <a:spcBef>
                <a:spcPct val="0"/>
              </a:spcBef>
            </a:pPr>
            <a:r>
              <a:rPr lang="en-US" sz="3250" dirty="0">
                <a:solidFill>
                  <a:srgbClr val="000000"/>
                </a:solidFill>
                <a:latin typeface="STHupo" panose="02010800040101010101" pitchFamily="2" charset="-122"/>
                <a:ea typeface="STHupo" panose="02010800040101010101" pitchFamily="2" charset="-122"/>
              </a:rPr>
              <a:t>Example</a:t>
            </a:r>
            <a:endParaRPr lang="en-US" sz="3250" u="none" dirty="0">
              <a:solidFill>
                <a:srgbClr val="000000"/>
              </a:solidFill>
              <a:latin typeface="STHupo" panose="02010800040101010101" pitchFamily="2" charset="-122"/>
              <a:ea typeface="STHupo" panose="02010800040101010101" pitchFamily="2" charset="-122"/>
            </a:endParaRPr>
          </a:p>
        </p:txBody>
      </p:sp>
      <p:sp>
        <p:nvSpPr>
          <p:cNvPr id="64" name="TextBox 64"/>
          <p:cNvSpPr txBox="1"/>
          <p:nvPr/>
        </p:nvSpPr>
        <p:spPr>
          <a:xfrm>
            <a:off x="12399216" y="3880935"/>
            <a:ext cx="4258214" cy="897682"/>
          </a:xfrm>
          <a:prstGeom prst="rect">
            <a:avLst/>
          </a:prstGeom>
        </p:spPr>
        <p:txBody>
          <a:bodyPr lIns="0" tIns="0" rIns="0" bIns="0" rtlCol="0" anchor="t">
            <a:spAutoFit/>
          </a:bodyPr>
          <a:lstStyle/>
          <a:p>
            <a:pPr marL="0" lvl="0" indent="0" algn="l">
              <a:lnSpc>
                <a:spcPts val="3518"/>
              </a:lnSpc>
              <a:spcBef>
                <a:spcPct val="0"/>
              </a:spcBef>
            </a:pPr>
            <a:r>
              <a:rPr lang="en-GB" sz="2931" dirty="0">
                <a:solidFill>
                  <a:srgbClr val="213969"/>
                </a:solidFill>
                <a:latin typeface="Agrandir Narrow"/>
              </a:rPr>
              <a:t>filtering email into spam or non-spam. </a:t>
            </a:r>
            <a:endParaRPr lang="en-US" sz="2931" dirty="0">
              <a:solidFill>
                <a:srgbClr val="213969"/>
              </a:solidFill>
              <a:latin typeface="Agrandir Narrow"/>
            </a:endParaRPr>
          </a:p>
        </p:txBody>
      </p:sp>
      <p:sp>
        <p:nvSpPr>
          <p:cNvPr id="65" name="TextBox 65"/>
          <p:cNvSpPr txBox="1"/>
          <p:nvPr/>
        </p:nvSpPr>
        <p:spPr>
          <a:xfrm>
            <a:off x="12399216" y="5008086"/>
            <a:ext cx="4258214" cy="1400175"/>
          </a:xfrm>
          <a:prstGeom prst="rect">
            <a:avLst/>
          </a:prstGeom>
        </p:spPr>
        <p:txBody>
          <a:bodyPr lIns="0" tIns="0" rIns="0" bIns="0" rtlCol="0" anchor="t">
            <a:spAutoFit/>
          </a:bodyPr>
          <a:lstStyle/>
          <a:p>
            <a:pPr marL="0" lvl="0" indent="0" algn="l">
              <a:lnSpc>
                <a:spcPts val="3518"/>
              </a:lnSpc>
              <a:spcBef>
                <a:spcPct val="0"/>
              </a:spcBef>
            </a:pPr>
            <a:r>
              <a:rPr lang="en-GB" sz="2931" u="none" dirty="0">
                <a:solidFill>
                  <a:srgbClr val="213969"/>
                </a:solidFill>
                <a:latin typeface="Agrandir Narrow"/>
              </a:rPr>
              <a:t>categorizing customer feedback as positive or negative. </a:t>
            </a:r>
            <a:endParaRPr lang="en-US" sz="2931" u="none" dirty="0">
              <a:solidFill>
                <a:srgbClr val="213969"/>
              </a:solidFill>
              <a:latin typeface="Agrandir Narrow"/>
            </a:endParaRPr>
          </a:p>
        </p:txBody>
      </p:sp>
      <p:sp>
        <p:nvSpPr>
          <p:cNvPr id="70" name="Rectangle: Rounded Corners 69">
            <a:extLst>
              <a:ext uri="{FF2B5EF4-FFF2-40B4-BE49-F238E27FC236}">
                <a16:creationId xmlns:a16="http://schemas.microsoft.com/office/drawing/2014/main" id="{B2F821F6-A396-5F20-B215-A6B4AE3C5B50}"/>
              </a:ext>
            </a:extLst>
          </p:cNvPr>
          <p:cNvSpPr/>
          <p:nvPr/>
        </p:nvSpPr>
        <p:spPr>
          <a:xfrm>
            <a:off x="642176" y="1019318"/>
            <a:ext cx="7206424" cy="1093435"/>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052"/>
              </a:lnSpc>
              <a:spcBef>
                <a:spcPct val="0"/>
              </a:spcBef>
            </a:pPr>
            <a:r>
              <a:rPr lang="en-US" sz="4800" dirty="0">
                <a:solidFill>
                  <a:srgbClr val="F4F6FC"/>
                </a:solidFill>
                <a:latin typeface="STHupo" panose="02010800040101010101" pitchFamily="2" charset="-122"/>
                <a:ea typeface="STHupo" panose="02010800040101010101" pitchFamily="2" charset="-122"/>
              </a:rPr>
              <a:t>Classification Algorithms </a:t>
            </a:r>
          </a:p>
        </p:txBody>
      </p:sp>
      <p:sp>
        <p:nvSpPr>
          <p:cNvPr id="3" name="Oval 2">
            <a:extLst>
              <a:ext uri="{FF2B5EF4-FFF2-40B4-BE49-F238E27FC236}">
                <a16:creationId xmlns:a16="http://schemas.microsoft.com/office/drawing/2014/main" id="{161BB5E2-6E76-15B4-38E1-118337136A12}"/>
              </a:ext>
            </a:extLst>
          </p:cNvPr>
          <p:cNvSpPr/>
          <p:nvPr/>
        </p:nvSpPr>
        <p:spPr>
          <a:xfrm>
            <a:off x="11958056" y="3953963"/>
            <a:ext cx="252000" cy="252000"/>
          </a:xfrm>
          <a:prstGeom prst="ellipse">
            <a:avLst/>
          </a:prstGeom>
          <a:solidFill>
            <a:srgbClr val="7A54A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3001625-9416-7174-E1F4-2CE022450C57}"/>
              </a:ext>
            </a:extLst>
          </p:cNvPr>
          <p:cNvSpPr/>
          <p:nvPr/>
        </p:nvSpPr>
        <p:spPr>
          <a:xfrm>
            <a:off x="11965070" y="5091779"/>
            <a:ext cx="252000" cy="252000"/>
          </a:xfrm>
          <a:prstGeom prst="ellipse">
            <a:avLst/>
          </a:prstGeom>
          <a:solidFill>
            <a:srgbClr val="7A54A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C0720FA-7289-D516-F307-50C5B6F9FF58}"/>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8" name="TextBox 64">
            <a:extLst>
              <a:ext uri="{FF2B5EF4-FFF2-40B4-BE49-F238E27FC236}">
                <a16:creationId xmlns:a16="http://schemas.microsoft.com/office/drawing/2014/main" id="{CB1EC8BE-C26C-5A81-7F2F-C04BB5A33607}"/>
              </a:ext>
            </a:extLst>
          </p:cNvPr>
          <p:cNvSpPr txBox="1"/>
          <p:nvPr/>
        </p:nvSpPr>
        <p:spPr>
          <a:xfrm>
            <a:off x="12399216" y="3880935"/>
            <a:ext cx="4258214" cy="897682"/>
          </a:xfrm>
          <a:prstGeom prst="rect">
            <a:avLst/>
          </a:prstGeom>
        </p:spPr>
        <p:txBody>
          <a:bodyPr lIns="0" tIns="0" rIns="0" bIns="0" rtlCol="0" anchor="t">
            <a:spAutoFit/>
          </a:bodyPr>
          <a:lstStyle/>
          <a:p>
            <a:pPr marL="0" lvl="0" indent="0" algn="l">
              <a:lnSpc>
                <a:spcPts val="3518"/>
              </a:lnSpc>
              <a:spcBef>
                <a:spcPct val="0"/>
              </a:spcBef>
            </a:pPr>
            <a:r>
              <a:rPr lang="en-GB" sz="2931" dirty="0">
                <a:solidFill>
                  <a:srgbClr val="213969"/>
                </a:solidFill>
                <a:latin typeface="Agrandir Narrow"/>
              </a:rPr>
              <a:t>filtering email into spam or non-spam. </a:t>
            </a:r>
            <a:endParaRPr lang="en-US" sz="2931" dirty="0">
              <a:solidFill>
                <a:srgbClr val="213969"/>
              </a:solidFill>
              <a:latin typeface="Agrandir Narrow"/>
            </a:endParaRPr>
          </a:p>
        </p:txBody>
      </p:sp>
      <p:sp>
        <p:nvSpPr>
          <p:cNvPr id="9" name="TextBox 65">
            <a:extLst>
              <a:ext uri="{FF2B5EF4-FFF2-40B4-BE49-F238E27FC236}">
                <a16:creationId xmlns:a16="http://schemas.microsoft.com/office/drawing/2014/main" id="{8427D3F8-967C-9B19-A17D-35E66EC0F41E}"/>
              </a:ext>
            </a:extLst>
          </p:cNvPr>
          <p:cNvSpPr txBox="1"/>
          <p:nvPr/>
        </p:nvSpPr>
        <p:spPr>
          <a:xfrm>
            <a:off x="12399216" y="5008086"/>
            <a:ext cx="4258214" cy="1347035"/>
          </a:xfrm>
          <a:prstGeom prst="rect">
            <a:avLst/>
          </a:prstGeom>
        </p:spPr>
        <p:txBody>
          <a:bodyPr lIns="0" tIns="0" rIns="0" bIns="0" rtlCol="0" anchor="t">
            <a:spAutoFit/>
          </a:bodyPr>
          <a:lstStyle/>
          <a:p>
            <a:pPr marL="0" lvl="0" indent="0" algn="l">
              <a:lnSpc>
                <a:spcPts val="3518"/>
              </a:lnSpc>
              <a:spcBef>
                <a:spcPct val="0"/>
              </a:spcBef>
            </a:pPr>
            <a:r>
              <a:rPr lang="en-GB" sz="2931" u="none" dirty="0">
                <a:solidFill>
                  <a:srgbClr val="213969"/>
                </a:solidFill>
                <a:latin typeface="Agrandir Narrow"/>
              </a:rPr>
              <a:t>categorizing customer feedback as positive or negative. </a:t>
            </a:r>
          </a:p>
        </p:txBody>
      </p:sp>
      <p:sp>
        <p:nvSpPr>
          <p:cNvPr id="10" name="Oval 9">
            <a:extLst>
              <a:ext uri="{FF2B5EF4-FFF2-40B4-BE49-F238E27FC236}">
                <a16:creationId xmlns:a16="http://schemas.microsoft.com/office/drawing/2014/main" id="{40A28760-47F8-C0E7-F651-F44F71C4D1D8}"/>
              </a:ext>
            </a:extLst>
          </p:cNvPr>
          <p:cNvSpPr/>
          <p:nvPr/>
        </p:nvSpPr>
        <p:spPr>
          <a:xfrm>
            <a:off x="11958056" y="3953963"/>
            <a:ext cx="252000" cy="252000"/>
          </a:xfrm>
          <a:prstGeom prst="ellipse">
            <a:avLst/>
          </a:prstGeom>
          <a:solidFill>
            <a:srgbClr val="7A54A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816F4A9-7B6B-59EB-8E1C-46C431938CB4}"/>
              </a:ext>
            </a:extLst>
          </p:cNvPr>
          <p:cNvSpPr/>
          <p:nvPr/>
        </p:nvSpPr>
        <p:spPr>
          <a:xfrm>
            <a:off x="11965070" y="5091779"/>
            <a:ext cx="252000" cy="252000"/>
          </a:xfrm>
          <a:prstGeom prst="ellipse">
            <a:avLst/>
          </a:prstGeom>
          <a:solidFill>
            <a:srgbClr val="7A54A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64">
            <a:extLst>
              <a:ext uri="{FF2B5EF4-FFF2-40B4-BE49-F238E27FC236}">
                <a16:creationId xmlns:a16="http://schemas.microsoft.com/office/drawing/2014/main" id="{9BDDF305-F565-D968-4AE4-474FA156353D}"/>
              </a:ext>
            </a:extLst>
          </p:cNvPr>
          <p:cNvSpPr txBox="1"/>
          <p:nvPr/>
        </p:nvSpPr>
        <p:spPr>
          <a:xfrm>
            <a:off x="12399216" y="6584590"/>
            <a:ext cx="4258214" cy="898195"/>
          </a:xfrm>
          <a:prstGeom prst="rect">
            <a:avLst/>
          </a:prstGeom>
        </p:spPr>
        <p:txBody>
          <a:bodyPr lIns="0" tIns="0" rIns="0" bIns="0" rtlCol="0" anchor="t">
            <a:spAutoFit/>
          </a:bodyPr>
          <a:lstStyle/>
          <a:p>
            <a:pPr>
              <a:lnSpc>
                <a:spcPts val="3518"/>
              </a:lnSpc>
              <a:spcBef>
                <a:spcPct val="0"/>
              </a:spcBef>
            </a:pPr>
            <a:r>
              <a:rPr lang="en-GB" sz="2931" dirty="0">
                <a:solidFill>
                  <a:srgbClr val="213969"/>
                </a:solidFill>
                <a:latin typeface="Agrandir Narrow"/>
              </a:rPr>
              <a:t>identification of cancer cells. </a:t>
            </a:r>
            <a:endParaRPr lang="en-US" sz="2931" dirty="0">
              <a:solidFill>
                <a:srgbClr val="213969"/>
              </a:solidFill>
              <a:latin typeface="Agrandir Narrow"/>
            </a:endParaRPr>
          </a:p>
        </p:txBody>
      </p:sp>
      <p:sp>
        <p:nvSpPr>
          <p:cNvPr id="13" name="Oval 12">
            <a:extLst>
              <a:ext uri="{FF2B5EF4-FFF2-40B4-BE49-F238E27FC236}">
                <a16:creationId xmlns:a16="http://schemas.microsoft.com/office/drawing/2014/main" id="{70A49775-5ECF-DAF0-23E7-F608FE43A1F5}"/>
              </a:ext>
            </a:extLst>
          </p:cNvPr>
          <p:cNvSpPr/>
          <p:nvPr/>
        </p:nvSpPr>
        <p:spPr>
          <a:xfrm>
            <a:off x="11958056" y="6657618"/>
            <a:ext cx="252000" cy="252000"/>
          </a:xfrm>
          <a:prstGeom prst="ellipse">
            <a:avLst/>
          </a:prstGeom>
          <a:solidFill>
            <a:srgbClr val="7A54A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3">
            <a:extLst>
              <a:ext uri="{FF2B5EF4-FFF2-40B4-BE49-F238E27FC236}">
                <a16:creationId xmlns:a16="http://schemas.microsoft.com/office/drawing/2014/main" id="{C7527ABB-18A6-26A0-3D4C-A4E9B7B86F78}"/>
              </a:ext>
            </a:extLst>
          </p:cNvPr>
          <p:cNvGrpSpPr>
            <a:grpSpLocks noChangeAspect="1"/>
          </p:cNvGrpSpPr>
          <p:nvPr/>
        </p:nvGrpSpPr>
        <p:grpSpPr>
          <a:xfrm>
            <a:off x="1828797" y="5183119"/>
            <a:ext cx="5760000" cy="4596467"/>
            <a:chOff x="0" y="0"/>
            <a:chExt cx="7792848" cy="6818743"/>
          </a:xfrm>
          <a:solidFill>
            <a:schemeClr val="bg1"/>
          </a:solidFill>
        </p:grpSpPr>
        <p:sp>
          <p:nvSpPr>
            <p:cNvPr id="15" name="Freeform 4">
              <a:extLst>
                <a:ext uri="{FF2B5EF4-FFF2-40B4-BE49-F238E27FC236}">
                  <a16:creationId xmlns:a16="http://schemas.microsoft.com/office/drawing/2014/main" id="{BBA954FD-4EA5-B485-ECE9-5F4466CC2975}"/>
                </a:ext>
              </a:extLst>
            </p:cNvPr>
            <p:cNvSpPr/>
            <p:nvPr/>
          </p:nvSpPr>
          <p:spPr>
            <a:xfrm>
              <a:off x="0" y="0"/>
              <a:ext cx="7792848" cy="6818743"/>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a:ln w="12700">
              <a:solidFill>
                <a:srgbClr val="000000"/>
              </a:solidFill>
            </a:ln>
          </p:spPr>
          <p:txBody>
            <a:bodyPr/>
            <a:lstStyle/>
            <a:p>
              <a:endParaRPr lang="en-US" dirty="0"/>
            </a:p>
          </p:txBody>
        </p:sp>
      </p:grpSp>
      <p:pic>
        <p:nvPicPr>
          <p:cNvPr id="16" name="Picture 4" descr="Classification Algorithm in Machine Learning ">
            <a:extLst>
              <a:ext uri="{FF2B5EF4-FFF2-40B4-BE49-F238E27FC236}">
                <a16:creationId xmlns:a16="http://schemas.microsoft.com/office/drawing/2014/main" id="{8AAC8C2B-33BF-97AB-9CC1-4E5A6285E56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22927" y="5301235"/>
            <a:ext cx="4971741" cy="443208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5D346FEC-1D0F-3F26-267E-73FD88D80A23}"/>
              </a:ext>
            </a:extLst>
          </p:cNvPr>
          <p:cNvSpPr txBox="1"/>
          <p:nvPr/>
        </p:nvSpPr>
        <p:spPr>
          <a:xfrm>
            <a:off x="830019" y="3598488"/>
            <a:ext cx="8765096" cy="1077218"/>
          </a:xfrm>
          <a:prstGeom prst="rect">
            <a:avLst/>
          </a:prstGeom>
          <a:noFill/>
        </p:spPr>
        <p:txBody>
          <a:bodyPr wrap="square">
            <a:spAutoFit/>
          </a:bodyPr>
          <a:lstStyle/>
          <a:p>
            <a:r>
              <a:rPr lang="en-US" sz="3200" b="0" i="0" dirty="0">
                <a:effectLst/>
                <a:latin typeface="Agrandir Narrow" panose="020B0604020202020204" charset="0"/>
              </a:rPr>
              <a:t>The output variable of </a:t>
            </a:r>
            <a:r>
              <a:rPr lang="en-US" sz="3200" dirty="0">
                <a:latin typeface="Agrandir Narrow" panose="020B0604020202020204" charset="0"/>
              </a:rPr>
              <a:t>classification is a </a:t>
            </a:r>
            <a:r>
              <a:rPr lang="en-US" sz="3200" b="0" i="0" dirty="0">
                <a:effectLst/>
                <a:latin typeface="Agrandir Narrow" panose="020B0604020202020204" charset="0"/>
              </a:rPr>
              <a:t>category.</a:t>
            </a:r>
            <a:endParaRPr lang="en-US" sz="3200" dirty="0">
              <a:latin typeface="Agrandir Narrow" panose="020B0604020202020204" charset="0"/>
            </a:endParaRPr>
          </a:p>
        </p:txBody>
      </p:sp>
    </p:spTree>
    <p:extLst>
      <p:ext uri="{BB962C8B-B14F-4D97-AF65-F5344CB8AC3E}">
        <p14:creationId xmlns:p14="http://schemas.microsoft.com/office/powerpoint/2010/main" val="198602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443D31B3-80D9-07D4-1E19-3E0BB38C1C1A}"/>
              </a:ext>
            </a:extLst>
          </p:cNvPr>
          <p:cNvPicPr>
            <a:picLocks noChangeAspect="1"/>
          </p:cNvPicPr>
          <p:nvPr/>
        </p:nvPicPr>
        <p:blipFill rotWithShape="1">
          <a:blip r:embed="rId3"/>
          <a:srcRect l="-119" t="2532" r="9055" b="2882"/>
          <a:stretch/>
        </p:blipFill>
        <p:spPr>
          <a:xfrm>
            <a:off x="6146141" y="0"/>
            <a:ext cx="12141859" cy="1028700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939838" y="1774243"/>
            <a:ext cx="6223997" cy="6441394"/>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5562" y="9006492"/>
            <a:ext cx="1048729" cy="1064552"/>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16164" y="744545"/>
            <a:ext cx="3432328" cy="1029698"/>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82467" y="555531"/>
            <a:ext cx="962736" cy="1010505"/>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54" name="Picture 5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657430" y="9258300"/>
            <a:ext cx="577048" cy="577048"/>
          </a:xfrm>
          <a:prstGeom prst="rect">
            <a:avLst/>
          </a:prstGeom>
        </p:spPr>
      </p:pic>
      <p:sp>
        <p:nvSpPr>
          <p:cNvPr id="58" name="TextBox 58"/>
          <p:cNvSpPr txBox="1"/>
          <p:nvPr/>
        </p:nvSpPr>
        <p:spPr>
          <a:xfrm>
            <a:off x="1005666" y="2453371"/>
            <a:ext cx="8095640" cy="2462213"/>
          </a:xfrm>
          <a:prstGeom prst="rect">
            <a:avLst/>
          </a:prstGeom>
        </p:spPr>
        <p:txBody>
          <a:bodyPr wrap="square" lIns="0" tIns="0" rIns="0" bIns="0" rtlCol="0" anchor="t">
            <a:spAutoFit/>
          </a:bodyPr>
          <a:lstStyle/>
          <a:p>
            <a:r>
              <a:rPr lang="en-US" sz="3200" b="0" i="0" dirty="0">
                <a:effectLst/>
                <a:latin typeface="Agrandir Narrow" panose="020B0604020202020204" charset="0"/>
              </a:rPr>
              <a:t>Regression in machine learning consists of mathematical methods that allow data scientists to predict a continuous outcome (y) based on the value of one or more predictor variables (x).</a:t>
            </a:r>
            <a:endParaRPr lang="en-US" sz="3200" dirty="0">
              <a:latin typeface="Agrandir Narrow" panose="020B0604020202020204" charset="0"/>
            </a:endParaRPr>
          </a:p>
        </p:txBody>
      </p:sp>
      <p:sp>
        <p:nvSpPr>
          <p:cNvPr id="59" name="TextBox 59"/>
          <p:cNvSpPr txBox="1"/>
          <p:nvPr/>
        </p:nvSpPr>
        <p:spPr>
          <a:xfrm>
            <a:off x="12089661" y="3065291"/>
            <a:ext cx="3924351" cy="500137"/>
          </a:xfrm>
          <a:prstGeom prst="rect">
            <a:avLst/>
          </a:prstGeom>
        </p:spPr>
        <p:txBody>
          <a:bodyPr lIns="0" tIns="0" rIns="0" bIns="0" rtlCol="0" anchor="t">
            <a:spAutoFit/>
          </a:bodyPr>
          <a:lstStyle/>
          <a:p>
            <a:pPr marL="0" lvl="0" indent="0" algn="ctr">
              <a:lnSpc>
                <a:spcPts val="3901"/>
              </a:lnSpc>
              <a:spcBef>
                <a:spcPct val="0"/>
              </a:spcBef>
            </a:pPr>
            <a:r>
              <a:rPr lang="en-US" sz="3250" dirty="0">
                <a:solidFill>
                  <a:srgbClr val="000000"/>
                </a:solidFill>
                <a:latin typeface="STHupo" panose="02010800040101010101" pitchFamily="2" charset="-122"/>
                <a:ea typeface="STHupo" panose="02010800040101010101" pitchFamily="2" charset="-122"/>
              </a:rPr>
              <a:t>Example</a:t>
            </a:r>
            <a:endParaRPr lang="en-US" sz="3250" u="none" dirty="0">
              <a:solidFill>
                <a:srgbClr val="000000"/>
              </a:solidFill>
              <a:latin typeface="STHupo" panose="02010800040101010101" pitchFamily="2" charset="-122"/>
              <a:ea typeface="STHupo" panose="02010800040101010101" pitchFamily="2" charset="-122"/>
            </a:endParaRPr>
          </a:p>
        </p:txBody>
      </p:sp>
      <p:sp>
        <p:nvSpPr>
          <p:cNvPr id="70" name="Rectangle: Rounded Corners 69">
            <a:extLst>
              <a:ext uri="{FF2B5EF4-FFF2-40B4-BE49-F238E27FC236}">
                <a16:creationId xmlns:a16="http://schemas.microsoft.com/office/drawing/2014/main" id="{B2F821F6-A396-5F20-B215-A6B4AE3C5B50}"/>
              </a:ext>
            </a:extLst>
          </p:cNvPr>
          <p:cNvSpPr/>
          <p:nvPr/>
        </p:nvSpPr>
        <p:spPr>
          <a:xfrm>
            <a:off x="642176" y="1019318"/>
            <a:ext cx="7112591" cy="1093435"/>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052"/>
              </a:lnSpc>
              <a:spcBef>
                <a:spcPct val="0"/>
              </a:spcBef>
            </a:pPr>
            <a:r>
              <a:rPr lang="en-US" sz="4800" dirty="0">
                <a:solidFill>
                  <a:srgbClr val="F4F6FC"/>
                </a:solidFill>
                <a:latin typeface="STHupo" panose="02010800040101010101" pitchFamily="2" charset="-122"/>
                <a:ea typeface="STHupo" panose="02010800040101010101" pitchFamily="2" charset="-122"/>
              </a:rPr>
              <a:t>Regression Algorithms </a:t>
            </a:r>
          </a:p>
        </p:txBody>
      </p:sp>
      <p:sp>
        <p:nvSpPr>
          <p:cNvPr id="7" name="Slide Number Placeholder 6">
            <a:extLst>
              <a:ext uri="{FF2B5EF4-FFF2-40B4-BE49-F238E27FC236}">
                <a16:creationId xmlns:a16="http://schemas.microsoft.com/office/drawing/2014/main" id="{1A17653A-673B-C745-C687-1F12B2970785}"/>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8" name="TextBox 64">
            <a:extLst>
              <a:ext uri="{FF2B5EF4-FFF2-40B4-BE49-F238E27FC236}">
                <a16:creationId xmlns:a16="http://schemas.microsoft.com/office/drawing/2014/main" id="{F576A1BD-D94D-1EE1-0ECC-5754C6524C8A}"/>
              </a:ext>
            </a:extLst>
          </p:cNvPr>
          <p:cNvSpPr txBox="1"/>
          <p:nvPr/>
        </p:nvSpPr>
        <p:spPr>
          <a:xfrm>
            <a:off x="12399216" y="3880935"/>
            <a:ext cx="4258214" cy="448841"/>
          </a:xfrm>
          <a:prstGeom prst="rect">
            <a:avLst/>
          </a:prstGeom>
        </p:spPr>
        <p:txBody>
          <a:bodyPr lIns="0" tIns="0" rIns="0" bIns="0" rtlCol="0" anchor="t">
            <a:spAutoFit/>
          </a:bodyPr>
          <a:lstStyle/>
          <a:p>
            <a:pPr marL="0" lvl="0" indent="0" algn="l">
              <a:lnSpc>
                <a:spcPts val="3518"/>
              </a:lnSpc>
              <a:spcBef>
                <a:spcPct val="0"/>
              </a:spcBef>
            </a:pPr>
            <a:r>
              <a:rPr lang="en-GB" sz="2931" dirty="0">
                <a:solidFill>
                  <a:srgbClr val="213969"/>
                </a:solidFill>
                <a:latin typeface="Agrandir Narrow"/>
              </a:rPr>
              <a:t>weather forecasting.</a:t>
            </a:r>
            <a:endParaRPr lang="en-US" sz="2931" dirty="0">
              <a:solidFill>
                <a:srgbClr val="213969"/>
              </a:solidFill>
              <a:latin typeface="Agrandir Narrow"/>
            </a:endParaRPr>
          </a:p>
        </p:txBody>
      </p:sp>
      <p:sp>
        <p:nvSpPr>
          <p:cNvPr id="9" name="TextBox 65">
            <a:extLst>
              <a:ext uri="{FF2B5EF4-FFF2-40B4-BE49-F238E27FC236}">
                <a16:creationId xmlns:a16="http://schemas.microsoft.com/office/drawing/2014/main" id="{6641684A-5431-03D3-DAF4-9DC349BCE562}"/>
              </a:ext>
            </a:extLst>
          </p:cNvPr>
          <p:cNvSpPr txBox="1"/>
          <p:nvPr/>
        </p:nvSpPr>
        <p:spPr>
          <a:xfrm>
            <a:off x="12399216" y="5008086"/>
            <a:ext cx="4258214" cy="448841"/>
          </a:xfrm>
          <a:prstGeom prst="rect">
            <a:avLst/>
          </a:prstGeom>
        </p:spPr>
        <p:txBody>
          <a:bodyPr lIns="0" tIns="0" rIns="0" bIns="0" rtlCol="0" anchor="t">
            <a:spAutoFit/>
          </a:bodyPr>
          <a:lstStyle/>
          <a:p>
            <a:pPr marL="0" lvl="0" indent="0" algn="l">
              <a:lnSpc>
                <a:spcPts val="3518"/>
              </a:lnSpc>
              <a:spcBef>
                <a:spcPct val="0"/>
              </a:spcBef>
            </a:pPr>
            <a:r>
              <a:rPr lang="en-US" sz="2930" b="0" i="0" dirty="0">
                <a:solidFill>
                  <a:schemeClr val="tx2">
                    <a:lumMod val="75000"/>
                  </a:schemeClr>
                </a:solidFill>
                <a:effectLst/>
                <a:latin typeface="Agrandir Narrow" panose="020B0604020202020204" charset="0"/>
              </a:rPr>
              <a:t>Market trends.</a:t>
            </a:r>
            <a:endParaRPr lang="en-US" sz="2930" u="none" dirty="0">
              <a:solidFill>
                <a:schemeClr val="tx2">
                  <a:lumMod val="75000"/>
                </a:schemeClr>
              </a:solidFill>
              <a:latin typeface="Agrandir Narrow" panose="020B0604020202020204" charset="0"/>
            </a:endParaRPr>
          </a:p>
        </p:txBody>
      </p:sp>
      <p:sp>
        <p:nvSpPr>
          <p:cNvPr id="10" name="Oval 9">
            <a:extLst>
              <a:ext uri="{FF2B5EF4-FFF2-40B4-BE49-F238E27FC236}">
                <a16:creationId xmlns:a16="http://schemas.microsoft.com/office/drawing/2014/main" id="{75B8F4E4-3B99-67E8-6882-C5816C890278}"/>
              </a:ext>
            </a:extLst>
          </p:cNvPr>
          <p:cNvSpPr/>
          <p:nvPr/>
        </p:nvSpPr>
        <p:spPr>
          <a:xfrm>
            <a:off x="11958056" y="3953963"/>
            <a:ext cx="252000" cy="252000"/>
          </a:xfrm>
          <a:prstGeom prst="ellipse">
            <a:avLst/>
          </a:prstGeom>
          <a:solidFill>
            <a:srgbClr val="7A54A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E91ADC3-61F8-785B-841B-96662CA0ACF0}"/>
              </a:ext>
            </a:extLst>
          </p:cNvPr>
          <p:cNvSpPr/>
          <p:nvPr/>
        </p:nvSpPr>
        <p:spPr>
          <a:xfrm>
            <a:off x="11965070" y="5091779"/>
            <a:ext cx="252000" cy="252000"/>
          </a:xfrm>
          <a:prstGeom prst="ellipse">
            <a:avLst/>
          </a:prstGeom>
          <a:solidFill>
            <a:srgbClr val="7A54A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65">
            <a:extLst>
              <a:ext uri="{FF2B5EF4-FFF2-40B4-BE49-F238E27FC236}">
                <a16:creationId xmlns:a16="http://schemas.microsoft.com/office/drawing/2014/main" id="{59C2F0E9-5240-A994-5C83-8B96CC58BC88}"/>
              </a:ext>
            </a:extLst>
          </p:cNvPr>
          <p:cNvSpPr txBox="1"/>
          <p:nvPr/>
        </p:nvSpPr>
        <p:spPr>
          <a:xfrm>
            <a:off x="12399216" y="6135237"/>
            <a:ext cx="4258214" cy="459741"/>
          </a:xfrm>
          <a:prstGeom prst="rect">
            <a:avLst/>
          </a:prstGeom>
        </p:spPr>
        <p:txBody>
          <a:bodyPr lIns="0" tIns="0" rIns="0" bIns="0" rtlCol="0" anchor="t">
            <a:spAutoFit/>
          </a:bodyPr>
          <a:lstStyle/>
          <a:p>
            <a:pPr>
              <a:lnSpc>
                <a:spcPts val="3518"/>
              </a:lnSpc>
              <a:spcBef>
                <a:spcPct val="0"/>
              </a:spcBef>
            </a:pPr>
            <a:r>
              <a:rPr lang="en-GB" sz="2931" u="none" dirty="0">
                <a:solidFill>
                  <a:srgbClr val="213969"/>
                </a:solidFill>
                <a:latin typeface="Agrandir Narrow"/>
              </a:rPr>
              <a:t>House price prediction.</a:t>
            </a:r>
            <a:endParaRPr lang="en-US" sz="2931" u="none" dirty="0">
              <a:solidFill>
                <a:srgbClr val="213969"/>
              </a:solidFill>
              <a:latin typeface="Agrandir Narrow"/>
            </a:endParaRPr>
          </a:p>
        </p:txBody>
      </p:sp>
      <p:sp>
        <p:nvSpPr>
          <p:cNvPr id="13" name="Oval 12">
            <a:extLst>
              <a:ext uri="{FF2B5EF4-FFF2-40B4-BE49-F238E27FC236}">
                <a16:creationId xmlns:a16="http://schemas.microsoft.com/office/drawing/2014/main" id="{32CEE0F4-BEB5-E209-F085-4A6832FC9506}"/>
              </a:ext>
            </a:extLst>
          </p:cNvPr>
          <p:cNvSpPr/>
          <p:nvPr/>
        </p:nvSpPr>
        <p:spPr>
          <a:xfrm>
            <a:off x="11965070" y="6218930"/>
            <a:ext cx="252000" cy="252000"/>
          </a:xfrm>
          <a:prstGeom prst="ellipse">
            <a:avLst/>
          </a:prstGeom>
          <a:solidFill>
            <a:srgbClr val="7A54A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3">
            <a:extLst>
              <a:ext uri="{FF2B5EF4-FFF2-40B4-BE49-F238E27FC236}">
                <a16:creationId xmlns:a16="http://schemas.microsoft.com/office/drawing/2014/main" id="{06EC219B-3849-9F15-072C-2F62BBB46F1F}"/>
              </a:ext>
            </a:extLst>
          </p:cNvPr>
          <p:cNvGrpSpPr>
            <a:grpSpLocks noChangeAspect="1"/>
          </p:cNvGrpSpPr>
          <p:nvPr/>
        </p:nvGrpSpPr>
        <p:grpSpPr>
          <a:xfrm>
            <a:off x="1927353" y="5278915"/>
            <a:ext cx="5760000" cy="4587067"/>
            <a:chOff x="0" y="0"/>
            <a:chExt cx="7792848" cy="6818743"/>
          </a:xfrm>
          <a:solidFill>
            <a:schemeClr val="bg1"/>
          </a:solidFill>
        </p:grpSpPr>
        <p:sp>
          <p:nvSpPr>
            <p:cNvPr id="4" name="Freeform 4">
              <a:extLst>
                <a:ext uri="{FF2B5EF4-FFF2-40B4-BE49-F238E27FC236}">
                  <a16:creationId xmlns:a16="http://schemas.microsoft.com/office/drawing/2014/main" id="{32EDE690-ACEA-93BA-11E9-A569B8C022AC}"/>
                </a:ext>
              </a:extLst>
            </p:cNvPr>
            <p:cNvSpPr/>
            <p:nvPr/>
          </p:nvSpPr>
          <p:spPr>
            <a:xfrm>
              <a:off x="0" y="0"/>
              <a:ext cx="7792848" cy="6818743"/>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a:ln w="12700">
              <a:solidFill>
                <a:srgbClr val="000000"/>
              </a:solidFill>
            </a:ln>
          </p:spPr>
          <p:txBody>
            <a:bodyPr/>
            <a:lstStyle/>
            <a:p>
              <a:endParaRPr lang="en-US" dirty="0"/>
            </a:p>
          </p:txBody>
        </p:sp>
      </p:grpSp>
      <p:pic>
        <p:nvPicPr>
          <p:cNvPr id="6" name="Picture 2" descr="Regression Analysis in Machine learning">
            <a:extLst>
              <a:ext uri="{FF2B5EF4-FFF2-40B4-BE49-F238E27FC236}">
                <a16:creationId xmlns:a16="http://schemas.microsoft.com/office/drawing/2014/main" id="{D0632D60-2187-8859-3BCF-EF7322C544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45153" y="5382729"/>
            <a:ext cx="4724400" cy="437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702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2466" y="526892"/>
            <a:ext cx="2344167" cy="1282899"/>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15585" y="1320623"/>
            <a:ext cx="850914" cy="850914"/>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22272" y="5247922"/>
            <a:ext cx="850914" cy="850914"/>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63575" y="6098836"/>
            <a:ext cx="530331" cy="530331"/>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501385" y="2171537"/>
            <a:ext cx="489694" cy="489694"/>
          </a:xfrm>
          <a:prstGeom prst="rect">
            <a:avLst/>
          </a:prstGeom>
        </p:spPr>
      </p:pic>
      <p:pic>
        <p:nvPicPr>
          <p:cNvPr id="16" name="Picture 24">
            <a:extLst>
              <a:ext uri="{FF2B5EF4-FFF2-40B4-BE49-F238E27FC236}">
                <a16:creationId xmlns:a16="http://schemas.microsoft.com/office/drawing/2014/main" id="{2FF86D9F-4301-0DDA-8174-25D32FEE8F3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0319" y="8331720"/>
            <a:ext cx="1684230" cy="1709640"/>
          </a:xfrm>
          <a:prstGeom prst="rect">
            <a:avLst/>
          </a:prstGeom>
        </p:spPr>
      </p:pic>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66229038-7FEA-9D07-AFAB-F82AFA5B0A67}"/>
                  </a:ext>
                </a:extLst>
              </p14:cNvPr>
              <p14:cNvContentPartPr/>
              <p14:nvPr/>
            </p14:nvContentPartPr>
            <p14:xfrm>
              <a:off x="3167421" y="384730"/>
              <a:ext cx="360" cy="360"/>
            </p14:xfrm>
          </p:contentPart>
        </mc:Choice>
        <mc:Fallback xmlns="">
          <p:pic>
            <p:nvPicPr>
              <p:cNvPr id="15" name="Ink 14">
                <a:extLst>
                  <a:ext uri="{FF2B5EF4-FFF2-40B4-BE49-F238E27FC236}">
                    <a16:creationId xmlns:a16="http://schemas.microsoft.com/office/drawing/2014/main" id="{66229038-7FEA-9D07-AFAB-F82AFA5B0A67}"/>
                  </a:ext>
                </a:extLst>
              </p:cNvPr>
              <p:cNvPicPr/>
              <p:nvPr/>
            </p:nvPicPr>
            <p:blipFill>
              <a:blip r:embed="rId17"/>
              <a:stretch>
                <a:fillRect/>
              </a:stretch>
            </p:blipFill>
            <p:spPr>
              <a:xfrm>
                <a:off x="3158781" y="3757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C277DFE1-DE42-70D9-FCFF-D5184797A4E0}"/>
                  </a:ext>
                </a:extLst>
              </p14:cNvPr>
              <p14:cNvContentPartPr/>
              <p14:nvPr/>
            </p14:nvContentPartPr>
            <p14:xfrm>
              <a:off x="14722701" y="9912130"/>
              <a:ext cx="360" cy="360"/>
            </p14:xfrm>
          </p:contentPart>
        </mc:Choice>
        <mc:Fallback xmlns="">
          <p:pic>
            <p:nvPicPr>
              <p:cNvPr id="34" name="Ink 33">
                <a:extLst>
                  <a:ext uri="{FF2B5EF4-FFF2-40B4-BE49-F238E27FC236}">
                    <a16:creationId xmlns:a16="http://schemas.microsoft.com/office/drawing/2014/main" id="{C277DFE1-DE42-70D9-FCFF-D5184797A4E0}"/>
                  </a:ext>
                </a:extLst>
              </p:cNvPr>
              <p:cNvPicPr/>
              <p:nvPr/>
            </p:nvPicPr>
            <p:blipFill>
              <a:blip r:embed="rId17"/>
              <a:stretch>
                <a:fillRect/>
              </a:stretch>
            </p:blipFill>
            <p:spPr>
              <a:xfrm>
                <a:off x="14713701" y="9903130"/>
                <a:ext cx="18000" cy="18000"/>
              </a:xfrm>
              <a:prstGeom prst="rect">
                <a:avLst/>
              </a:prstGeom>
            </p:spPr>
          </p:pic>
        </mc:Fallback>
      </mc:AlternateContent>
      <p:sp>
        <p:nvSpPr>
          <p:cNvPr id="9" name="Rectangle: Rounded Corners 8">
            <a:extLst>
              <a:ext uri="{FF2B5EF4-FFF2-40B4-BE49-F238E27FC236}">
                <a16:creationId xmlns:a16="http://schemas.microsoft.com/office/drawing/2014/main" id="{D6E32428-5850-320C-2AA6-161CD89578BB}"/>
              </a:ext>
            </a:extLst>
          </p:cNvPr>
          <p:cNvSpPr/>
          <p:nvPr/>
        </p:nvSpPr>
        <p:spPr>
          <a:xfrm>
            <a:off x="5093478" y="1118565"/>
            <a:ext cx="8101043" cy="1093435"/>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6600" dirty="0">
                <a:solidFill>
                  <a:srgbClr val="F4F6FC"/>
                </a:solidFill>
                <a:latin typeface="STHupo" panose="02010800040101010101" pitchFamily="2" charset="-122"/>
                <a:ea typeface="STHupo" panose="02010800040101010101" pitchFamily="2" charset="-122"/>
              </a:rPr>
              <a:t>Challenge! </a:t>
            </a:r>
            <a:endParaRPr lang="en-US" sz="5400" dirty="0">
              <a:solidFill>
                <a:srgbClr val="F4F6FC"/>
              </a:solidFill>
              <a:latin typeface="STHupo" panose="02010800040101010101" pitchFamily="2" charset="-122"/>
              <a:ea typeface="STHupo" panose="02010800040101010101" pitchFamily="2" charset="-122"/>
            </a:endParaRPr>
          </a:p>
        </p:txBody>
      </p:sp>
      <p:sp>
        <p:nvSpPr>
          <p:cNvPr id="7" name="Slide Number Placeholder 6">
            <a:extLst>
              <a:ext uri="{FF2B5EF4-FFF2-40B4-BE49-F238E27FC236}">
                <a16:creationId xmlns:a16="http://schemas.microsoft.com/office/drawing/2014/main" id="{03E5B3A8-9FE5-C30B-FEC5-26BDBAFFF0B9}"/>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18" name="Picture 17" descr="Chart, scatter chart&#10;&#10;Description automatically generated">
            <a:extLst>
              <a:ext uri="{FF2B5EF4-FFF2-40B4-BE49-F238E27FC236}">
                <a16:creationId xmlns:a16="http://schemas.microsoft.com/office/drawing/2014/main" id="{3C1A49EC-77C8-3A67-935C-89DABE7F3E0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53600" y="3056341"/>
            <a:ext cx="6289505" cy="5234436"/>
          </a:xfrm>
          <a:prstGeom prst="rect">
            <a:avLst/>
          </a:prstGeom>
        </p:spPr>
      </p:pic>
      <p:pic>
        <p:nvPicPr>
          <p:cNvPr id="20" name="Picture 19" descr="Chart, scatter chart&#10;&#10;Description automatically generated">
            <a:extLst>
              <a:ext uri="{FF2B5EF4-FFF2-40B4-BE49-F238E27FC236}">
                <a16:creationId xmlns:a16="http://schemas.microsoft.com/office/drawing/2014/main" id="{CEF5097A-6E66-3687-8B50-04639D4DE72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31883" y="3055980"/>
            <a:ext cx="6290225" cy="5234797"/>
          </a:xfrm>
          <a:prstGeom prst="rect">
            <a:avLst/>
          </a:prstGeom>
        </p:spPr>
      </p:pic>
    </p:spTree>
    <p:extLst>
      <p:ext uri="{BB962C8B-B14F-4D97-AF65-F5344CB8AC3E}">
        <p14:creationId xmlns:p14="http://schemas.microsoft.com/office/powerpoint/2010/main" val="413967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4DFA9F0-6075-7C27-CC94-590E0276A690}"/>
              </a:ext>
            </a:extLst>
          </p:cNvPr>
          <p:cNvSpPr/>
          <p:nvPr/>
        </p:nvSpPr>
        <p:spPr>
          <a:xfrm>
            <a:off x="4527939" y="1113652"/>
            <a:ext cx="9232122" cy="1093435"/>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6000" dirty="0">
                <a:solidFill>
                  <a:srgbClr val="F4F6FC"/>
                </a:solidFill>
                <a:latin typeface="STHupo" panose="02010800040101010101" pitchFamily="2" charset="-122"/>
                <a:ea typeface="STHupo" panose="02010800040101010101" pitchFamily="2" charset="-122"/>
              </a:rPr>
              <a:t>Unsupervised Learning </a:t>
            </a:r>
            <a:endParaRPr lang="en-US" sz="4800" dirty="0">
              <a:solidFill>
                <a:srgbClr val="F4F6FC"/>
              </a:solidFill>
              <a:latin typeface="STHupo" panose="02010800040101010101" pitchFamily="2" charset="-122"/>
              <a:ea typeface="STHupo" panose="02010800040101010101" pitchFamily="2" charset="-122"/>
            </a:endParaRPr>
          </a:p>
        </p:txBody>
      </p:sp>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0291" y="8770797"/>
            <a:ext cx="1048729" cy="1064552"/>
          </a:xfrm>
          <a:prstGeom prst="rect">
            <a:avLst/>
          </a:prstGeom>
        </p:spPr>
      </p:pic>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8758" y="955299"/>
            <a:ext cx="1561364" cy="854492"/>
          </a:xfrm>
          <a:prstGeom prst="rect">
            <a:avLst/>
          </a:prstGeom>
        </p:spPr>
      </p:pic>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093687" y="2233604"/>
            <a:ext cx="850914" cy="850914"/>
          </a:xfrm>
          <a:prstGeom prst="rect">
            <a:avLst/>
          </a:prstGeom>
        </p:spPr>
      </p:pic>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435043" y="4370739"/>
            <a:ext cx="4266468" cy="4932333"/>
          </a:xfrm>
          <a:prstGeom prst="rect">
            <a:avLst/>
          </a:prstGeom>
        </p:spPr>
      </p:pic>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44600" y="2781300"/>
            <a:ext cx="423923" cy="423923"/>
          </a:xfrm>
          <a:prstGeom prst="rect">
            <a:avLst/>
          </a:prstGeom>
        </p:spPr>
      </p:pic>
      <p:sp>
        <p:nvSpPr>
          <p:cNvPr id="9" name="Slide Number Placeholder 8">
            <a:extLst>
              <a:ext uri="{FF2B5EF4-FFF2-40B4-BE49-F238E27FC236}">
                <a16:creationId xmlns:a16="http://schemas.microsoft.com/office/drawing/2014/main" id="{5F6C38BC-ED2B-D624-0D33-841A625CA36E}"/>
              </a:ext>
            </a:extLst>
          </p:cNvPr>
          <p:cNvSpPr>
            <a:spLocks noGrp="1"/>
          </p:cNvSpPr>
          <p:nvPr>
            <p:ph type="sldNum" sz="quarter" idx="12"/>
          </p:nvPr>
        </p:nvSpPr>
        <p:spPr/>
        <p:txBody>
          <a:bodyPr/>
          <a:lstStyle/>
          <a:p>
            <a:fld id="{B6F15528-21DE-4FAA-801E-634DDDAF4B2B}" type="slidenum">
              <a:rPr lang="en-US" smtClean="0"/>
              <a:pPr/>
              <a:t>16</a:t>
            </a:fld>
            <a:endParaRPr lang="en-US"/>
          </a:p>
        </p:txBody>
      </p:sp>
      <p:grpSp>
        <p:nvGrpSpPr>
          <p:cNvPr id="10" name="Group 9">
            <a:extLst>
              <a:ext uri="{FF2B5EF4-FFF2-40B4-BE49-F238E27FC236}">
                <a16:creationId xmlns:a16="http://schemas.microsoft.com/office/drawing/2014/main" id="{535AADDD-AE8F-0BD5-8320-50666EF94D59}"/>
              </a:ext>
            </a:extLst>
          </p:cNvPr>
          <p:cNvGrpSpPr/>
          <p:nvPr/>
        </p:nvGrpSpPr>
        <p:grpSpPr>
          <a:xfrm>
            <a:off x="1527819" y="6743700"/>
            <a:ext cx="468000" cy="468000"/>
            <a:chOff x="1527819" y="6743700"/>
            <a:chExt cx="614557" cy="604826"/>
          </a:xfrm>
        </p:grpSpPr>
        <p:grpSp>
          <p:nvGrpSpPr>
            <p:cNvPr id="11" name="Group 2">
              <a:extLst>
                <a:ext uri="{FF2B5EF4-FFF2-40B4-BE49-F238E27FC236}">
                  <a16:creationId xmlns:a16="http://schemas.microsoft.com/office/drawing/2014/main" id="{8F8488DC-4E91-337D-C5AD-173902916D29}"/>
                </a:ext>
              </a:extLst>
            </p:cNvPr>
            <p:cNvGrpSpPr/>
            <p:nvPr/>
          </p:nvGrpSpPr>
          <p:grpSpPr>
            <a:xfrm>
              <a:off x="1587262" y="6793412"/>
              <a:ext cx="555114" cy="555114"/>
              <a:chOff x="0" y="0"/>
              <a:chExt cx="812800" cy="812800"/>
            </a:xfrm>
          </p:grpSpPr>
          <p:sp>
            <p:nvSpPr>
              <p:cNvPr id="13" name="Freeform 3">
                <a:extLst>
                  <a:ext uri="{FF2B5EF4-FFF2-40B4-BE49-F238E27FC236}">
                    <a16:creationId xmlns:a16="http://schemas.microsoft.com/office/drawing/2014/main" id="{5B2236B3-89EC-E66E-4E7C-4FF1F75FBC3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19" name="TextBox 4">
                <a:extLst>
                  <a:ext uri="{FF2B5EF4-FFF2-40B4-BE49-F238E27FC236}">
                    <a16:creationId xmlns:a16="http://schemas.microsoft.com/office/drawing/2014/main" id="{5DCF6071-86AE-758C-91E0-0FB768829E81}"/>
                  </a:ext>
                </a:extLst>
              </p:cNvPr>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Freeform 6">
              <a:extLst>
                <a:ext uri="{FF2B5EF4-FFF2-40B4-BE49-F238E27FC236}">
                  <a16:creationId xmlns:a16="http://schemas.microsoft.com/office/drawing/2014/main" id="{2D856339-C8BF-874D-8124-BCD1C6C84587}"/>
                </a:ext>
              </a:extLst>
            </p:cNvPr>
            <p:cNvSpPr/>
            <p:nvPr/>
          </p:nvSpPr>
          <p:spPr>
            <a:xfrm>
              <a:off x="1527819" y="6743700"/>
              <a:ext cx="555114" cy="555114"/>
            </a:xfrm>
            <a:custGeom>
              <a:avLst/>
              <a:gdLst/>
              <a:ahLst/>
              <a:cxnLst/>
              <a:rect l="l" t="t" r="r" b="b"/>
              <a:pathLst>
                <a:path w="812800" h="812800">
                  <a:moveTo>
                    <a:pt x="0" y="0"/>
                  </a:moveTo>
                  <a:lnTo>
                    <a:pt x="812800" y="0"/>
                  </a:lnTo>
                  <a:lnTo>
                    <a:pt x="812800" y="812800"/>
                  </a:lnTo>
                  <a:lnTo>
                    <a:pt x="0" y="812800"/>
                  </a:lnTo>
                  <a:close/>
                </a:path>
              </a:pathLst>
            </a:custGeom>
            <a:solidFill>
              <a:srgbClr val="D662A6"/>
            </a:solidFill>
          </p:spPr>
        </p:sp>
      </p:grpSp>
      <p:sp>
        <p:nvSpPr>
          <p:cNvPr id="20" name="TextBox 18">
            <a:extLst>
              <a:ext uri="{FF2B5EF4-FFF2-40B4-BE49-F238E27FC236}">
                <a16:creationId xmlns:a16="http://schemas.microsoft.com/office/drawing/2014/main" id="{46B671D3-D16D-474B-1FCE-DAB6E99C1DE1}"/>
              </a:ext>
            </a:extLst>
          </p:cNvPr>
          <p:cNvSpPr txBox="1"/>
          <p:nvPr/>
        </p:nvSpPr>
        <p:spPr>
          <a:xfrm>
            <a:off x="2286000" y="3314700"/>
            <a:ext cx="10173024" cy="5065233"/>
          </a:xfrm>
          <a:prstGeom prst="rect">
            <a:avLst/>
          </a:prstGeom>
        </p:spPr>
        <p:txBody>
          <a:bodyPr wrap="square" lIns="0" tIns="0" rIns="0" bIns="0" rtlCol="0" anchor="t">
            <a:spAutoFit/>
          </a:bodyPr>
          <a:lstStyle/>
          <a:p>
            <a:pPr marL="0" marR="0" lvl="0" indent="0" algn="just" defTabSz="914400" rtl="0" eaLnBrk="1" fontAlgn="auto" latinLnBrk="0" hangingPunct="1">
              <a:lnSpc>
                <a:spcPts val="3565"/>
              </a:lnSpc>
              <a:spcBef>
                <a:spcPct val="0"/>
              </a:spcBef>
              <a:spcAft>
                <a:spcPts val="0"/>
              </a:spcAft>
              <a:buClrTx/>
              <a:buSzTx/>
              <a:buFontTx/>
              <a:buNone/>
              <a:tabLst/>
              <a:defRPr/>
            </a:pPr>
            <a:r>
              <a:rPr kumimoji="0" lang="en-GB" sz="2971" b="1" i="0" u="none" strike="noStrike" kern="1200" cap="none" spc="0" normalizeH="0" baseline="0" noProof="0" dirty="0">
                <a:ln>
                  <a:noFill/>
                </a:ln>
                <a:solidFill>
                  <a:srgbClr val="050A30"/>
                </a:solidFill>
                <a:effectLst/>
                <a:uLnTx/>
                <a:uFillTx/>
                <a:latin typeface="Agrandir Narrow"/>
                <a:ea typeface="+mn-ea"/>
                <a:cs typeface="+mn-cs"/>
              </a:rPr>
              <a:t>As the name suggests,</a:t>
            </a:r>
            <a:r>
              <a:rPr kumimoji="0" lang="en-GB" sz="2971" b="0" i="0" u="none" strike="noStrike" kern="1200" cap="none" spc="0" normalizeH="0" baseline="0" noProof="0" dirty="0">
                <a:ln>
                  <a:noFill/>
                </a:ln>
                <a:solidFill>
                  <a:srgbClr val="050A30"/>
                </a:solidFill>
                <a:effectLst/>
                <a:uLnTx/>
                <a:uFillTx/>
                <a:latin typeface="Agrandir Narrow"/>
                <a:ea typeface="+mn-ea"/>
                <a:cs typeface="+mn-cs"/>
              </a:rPr>
              <a:t> u</a:t>
            </a:r>
            <a:r>
              <a:rPr kumimoji="0" lang="en-GB" sz="2971" i="0" u="none" strike="noStrike" kern="1200" cap="none" spc="0" normalizeH="0" baseline="0" noProof="0" dirty="0">
                <a:ln>
                  <a:noFill/>
                </a:ln>
                <a:solidFill>
                  <a:srgbClr val="050A30"/>
                </a:solidFill>
                <a:effectLst/>
                <a:uLnTx/>
                <a:uFillTx/>
                <a:latin typeface="Agrandir Narrow"/>
                <a:ea typeface="+mn-ea"/>
                <a:cs typeface="+mn-cs"/>
              </a:rPr>
              <a:t>nsupervised learning </a:t>
            </a:r>
            <a:r>
              <a:rPr kumimoji="0" lang="en-GB" sz="2971" b="0" i="0" u="none" strike="noStrike" kern="1200" cap="none" spc="0" normalizeH="0" baseline="0" noProof="0" dirty="0">
                <a:ln>
                  <a:noFill/>
                </a:ln>
                <a:solidFill>
                  <a:srgbClr val="050A30"/>
                </a:solidFill>
                <a:effectLst/>
                <a:uLnTx/>
                <a:uFillTx/>
                <a:latin typeface="Agrandir Narrow"/>
                <a:ea typeface="+mn-ea"/>
                <a:cs typeface="+mn-cs"/>
              </a:rPr>
              <a:t>is a machine learning technique in which models are not supervised using a training dataset. Instead, the models themselves find hidden patterns and insights from the given data. It can be compared to learning which takes place in the human brain while learning new things.</a:t>
            </a:r>
          </a:p>
          <a:p>
            <a:pPr marL="0" marR="0" lvl="0" indent="0" algn="just" defTabSz="914400" rtl="0" eaLnBrk="1" fontAlgn="auto" latinLnBrk="0" hangingPunct="1">
              <a:lnSpc>
                <a:spcPts val="3565"/>
              </a:lnSpc>
              <a:spcBef>
                <a:spcPct val="0"/>
              </a:spcBef>
              <a:spcAft>
                <a:spcPts val="0"/>
              </a:spcAft>
              <a:buClrTx/>
              <a:buSzTx/>
              <a:buFontTx/>
              <a:buNone/>
              <a:tabLst/>
              <a:defRPr/>
            </a:pPr>
            <a:endParaRPr lang="en-GB" sz="2971" dirty="0">
              <a:solidFill>
                <a:srgbClr val="050A30"/>
              </a:solidFill>
              <a:latin typeface="Agrandir Narrow"/>
            </a:endParaRPr>
          </a:p>
          <a:p>
            <a:pPr marL="0" marR="0" lvl="0" indent="0" algn="just" defTabSz="914400" rtl="0" eaLnBrk="1" fontAlgn="auto" latinLnBrk="0" hangingPunct="1">
              <a:lnSpc>
                <a:spcPts val="3565"/>
              </a:lnSpc>
              <a:spcBef>
                <a:spcPct val="0"/>
              </a:spcBef>
              <a:spcAft>
                <a:spcPts val="0"/>
              </a:spcAft>
              <a:buClrTx/>
              <a:buSzTx/>
              <a:buFontTx/>
              <a:buNone/>
              <a:tabLst/>
              <a:defRPr/>
            </a:pPr>
            <a:r>
              <a:rPr kumimoji="0" lang="en-GB" sz="2971" b="0" i="0" u="none" strike="noStrike" kern="1200" cap="none" spc="0" normalizeH="0" baseline="0" noProof="0" dirty="0">
                <a:ln>
                  <a:noFill/>
                </a:ln>
                <a:solidFill>
                  <a:srgbClr val="050A30"/>
                </a:solidFill>
                <a:effectLst/>
                <a:uLnTx/>
                <a:uFillTx/>
                <a:latin typeface="Agrandir Narrow"/>
                <a:ea typeface="+mn-ea"/>
                <a:cs typeface="+mn-cs"/>
              </a:rPr>
              <a:t>The goal is to find the underlying structure of the dataset, group that data according to similarities, and represent that dataset in a compressed format. </a:t>
            </a:r>
          </a:p>
          <a:p>
            <a:pPr marL="0" marR="0" lvl="0" indent="0" algn="just" defTabSz="914400" rtl="0" eaLnBrk="1" fontAlgn="auto" latinLnBrk="0" hangingPunct="1">
              <a:lnSpc>
                <a:spcPts val="3565"/>
              </a:lnSpc>
              <a:spcBef>
                <a:spcPct val="0"/>
              </a:spcBef>
              <a:spcAft>
                <a:spcPts val="0"/>
              </a:spcAft>
              <a:buClrTx/>
              <a:buSzTx/>
              <a:buFontTx/>
              <a:buNone/>
              <a:tabLst/>
              <a:defRPr/>
            </a:pPr>
            <a:endParaRPr kumimoji="0" lang="en-US" sz="2971" b="0" i="0" u="none" strike="noStrike" kern="1200" cap="none" spc="0" normalizeH="0" baseline="0" noProof="0" dirty="0">
              <a:ln>
                <a:noFill/>
              </a:ln>
              <a:solidFill>
                <a:srgbClr val="050A30"/>
              </a:solidFill>
              <a:effectLst/>
              <a:uLnTx/>
              <a:uFillTx/>
              <a:latin typeface="Agrandir Narrow"/>
              <a:ea typeface="+mn-ea"/>
              <a:cs typeface="+mn-cs"/>
            </a:endParaRPr>
          </a:p>
        </p:txBody>
      </p:sp>
      <p:grpSp>
        <p:nvGrpSpPr>
          <p:cNvPr id="21" name="Group 20">
            <a:extLst>
              <a:ext uri="{FF2B5EF4-FFF2-40B4-BE49-F238E27FC236}">
                <a16:creationId xmlns:a16="http://schemas.microsoft.com/office/drawing/2014/main" id="{2FD02B52-7B3C-22FD-1E21-CAC93B946DD3}"/>
              </a:ext>
            </a:extLst>
          </p:cNvPr>
          <p:cNvGrpSpPr/>
          <p:nvPr/>
        </p:nvGrpSpPr>
        <p:grpSpPr>
          <a:xfrm>
            <a:off x="1527819" y="3621887"/>
            <a:ext cx="468000" cy="468000"/>
            <a:chOff x="1527819" y="3621887"/>
            <a:chExt cx="614557" cy="604826"/>
          </a:xfrm>
        </p:grpSpPr>
        <p:grpSp>
          <p:nvGrpSpPr>
            <p:cNvPr id="22" name="Group 2">
              <a:extLst>
                <a:ext uri="{FF2B5EF4-FFF2-40B4-BE49-F238E27FC236}">
                  <a16:creationId xmlns:a16="http://schemas.microsoft.com/office/drawing/2014/main" id="{01461311-6928-708A-4C1C-CCE958412127}"/>
                </a:ext>
              </a:extLst>
            </p:cNvPr>
            <p:cNvGrpSpPr/>
            <p:nvPr/>
          </p:nvGrpSpPr>
          <p:grpSpPr>
            <a:xfrm>
              <a:off x="1587262" y="3671599"/>
              <a:ext cx="555114" cy="555114"/>
              <a:chOff x="0" y="0"/>
              <a:chExt cx="812800" cy="812800"/>
            </a:xfrm>
          </p:grpSpPr>
          <p:sp>
            <p:nvSpPr>
              <p:cNvPr id="27" name="Freeform 3">
                <a:extLst>
                  <a:ext uri="{FF2B5EF4-FFF2-40B4-BE49-F238E27FC236}">
                    <a16:creationId xmlns:a16="http://schemas.microsoft.com/office/drawing/2014/main" id="{C6B666D4-3057-F312-B44F-6AFF6F4875E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28" name="TextBox 4">
                <a:extLst>
                  <a:ext uri="{FF2B5EF4-FFF2-40B4-BE49-F238E27FC236}">
                    <a16:creationId xmlns:a16="http://schemas.microsoft.com/office/drawing/2014/main" id="{48E3A966-0CCE-3BFB-DC39-BE7391CADA7C}"/>
                  </a:ext>
                </a:extLst>
              </p:cNvPr>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4" name="Group 5">
              <a:extLst>
                <a:ext uri="{FF2B5EF4-FFF2-40B4-BE49-F238E27FC236}">
                  <a16:creationId xmlns:a16="http://schemas.microsoft.com/office/drawing/2014/main" id="{7A2149E8-E702-73C9-ECB6-A867C87168A8}"/>
                </a:ext>
              </a:extLst>
            </p:cNvPr>
            <p:cNvGrpSpPr/>
            <p:nvPr/>
          </p:nvGrpSpPr>
          <p:grpSpPr>
            <a:xfrm>
              <a:off x="1527819" y="3621887"/>
              <a:ext cx="555114" cy="555114"/>
              <a:chOff x="0" y="0"/>
              <a:chExt cx="812800" cy="812800"/>
            </a:xfrm>
            <a:solidFill>
              <a:srgbClr val="D662A6"/>
            </a:solidFill>
          </p:grpSpPr>
          <p:sp>
            <p:nvSpPr>
              <p:cNvPr id="25" name="Freeform 6">
                <a:extLst>
                  <a:ext uri="{FF2B5EF4-FFF2-40B4-BE49-F238E27FC236}">
                    <a16:creationId xmlns:a16="http://schemas.microsoft.com/office/drawing/2014/main" id="{FB55EABC-6115-7E86-4583-F93C1122D8E0}"/>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6" name="TextBox 7">
                <a:extLst>
                  <a:ext uri="{FF2B5EF4-FFF2-40B4-BE49-F238E27FC236}">
                    <a16:creationId xmlns:a16="http://schemas.microsoft.com/office/drawing/2014/main" id="{AC05F30F-54DB-2FFA-38FA-CA73C8495699}"/>
                  </a:ext>
                </a:extLst>
              </p:cNvPr>
              <p:cNvSpPr txBox="1"/>
              <p:nvPr/>
            </p:nvSpPr>
            <p:spPr>
              <a:xfrm>
                <a:off x="0" y="-38100"/>
                <a:ext cx="812800" cy="850900"/>
              </a:xfrm>
              <a:prstGeom prst="rect">
                <a:avLst/>
              </a:prstGeom>
              <a:grpFill/>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Tree>
    <p:extLst>
      <p:ext uri="{BB962C8B-B14F-4D97-AF65-F5344CB8AC3E}">
        <p14:creationId xmlns:p14="http://schemas.microsoft.com/office/powerpoint/2010/main" val="3608895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F095346-0E5E-1A59-43D7-852024972C85}"/>
              </a:ext>
            </a:extLst>
          </p:cNvPr>
          <p:cNvSpPr/>
          <p:nvPr/>
        </p:nvSpPr>
        <p:spPr>
          <a:xfrm>
            <a:off x="10708610" y="3427684"/>
            <a:ext cx="6662840" cy="4198086"/>
          </a:xfrm>
          <a:prstGeom prst="roundRect">
            <a:avLst>
              <a:gd name="adj" fmla="val 948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2466" y="526892"/>
            <a:ext cx="2344167" cy="1282899"/>
          </a:xfrm>
          <a:prstGeom prst="rect">
            <a:avLst/>
          </a:prstGeom>
        </p:spPr>
      </p:pic>
      <p:grpSp>
        <p:nvGrpSpPr>
          <p:cNvPr id="3" name="Group 3"/>
          <p:cNvGrpSpPr>
            <a:grpSpLocks noChangeAspect="1"/>
          </p:cNvGrpSpPr>
          <p:nvPr/>
        </p:nvGrpSpPr>
        <p:grpSpPr>
          <a:xfrm>
            <a:off x="9690296" y="3458356"/>
            <a:ext cx="7681866" cy="4150550"/>
            <a:chOff x="0" y="0"/>
            <a:chExt cx="11289030" cy="6350000"/>
          </a:xfrm>
        </p:grpSpPr>
        <p:sp>
          <p:nvSpPr>
            <p:cNvPr id="4" name="Freeform 4"/>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chemeClr val="tx1">
                <a:alpha val="0"/>
              </a:schemeClr>
            </a:solidFill>
            <a:ln w="12700">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15585" y="1320623"/>
            <a:ext cx="850914" cy="850914"/>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22272" y="5247922"/>
            <a:ext cx="850914" cy="850914"/>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63575" y="6098836"/>
            <a:ext cx="530331" cy="530331"/>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501385" y="2171537"/>
            <a:ext cx="489694" cy="489694"/>
          </a:xfrm>
          <a:prstGeom prst="rect">
            <a:avLst/>
          </a:prstGeom>
        </p:spPr>
      </p:pic>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66229038-7FEA-9D07-AFAB-F82AFA5B0A67}"/>
                  </a:ext>
                </a:extLst>
              </p14:cNvPr>
              <p14:cNvContentPartPr/>
              <p14:nvPr/>
            </p14:nvContentPartPr>
            <p14:xfrm>
              <a:off x="3167421" y="384730"/>
              <a:ext cx="360" cy="360"/>
            </p14:xfrm>
          </p:contentPart>
        </mc:Choice>
        <mc:Fallback xmlns="">
          <p:pic>
            <p:nvPicPr>
              <p:cNvPr id="15" name="Ink 14">
                <a:extLst>
                  <a:ext uri="{FF2B5EF4-FFF2-40B4-BE49-F238E27FC236}">
                    <a16:creationId xmlns:a16="http://schemas.microsoft.com/office/drawing/2014/main" id="{66229038-7FEA-9D07-AFAB-F82AFA5B0A67}"/>
                  </a:ext>
                </a:extLst>
              </p:cNvPr>
              <p:cNvPicPr/>
              <p:nvPr/>
            </p:nvPicPr>
            <p:blipFill>
              <a:blip r:embed="rId17"/>
              <a:stretch>
                <a:fillRect/>
              </a:stretch>
            </p:blipFill>
            <p:spPr>
              <a:xfrm>
                <a:off x="3158781" y="375730"/>
                <a:ext cx="18000" cy="18000"/>
              </a:xfrm>
              <a:prstGeom prst="rect">
                <a:avLst/>
              </a:prstGeom>
            </p:spPr>
          </p:pic>
        </mc:Fallback>
      </mc:AlternateContent>
      <p:pic>
        <p:nvPicPr>
          <p:cNvPr id="2050" name="Picture 2" descr="Unsupervised learning example image 2">
            <a:extLst>
              <a:ext uri="{FF2B5EF4-FFF2-40B4-BE49-F238E27FC236}">
                <a16:creationId xmlns:a16="http://schemas.microsoft.com/office/drawing/2014/main" id="{2042DF28-86D0-2A78-AF82-60067F7DE94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4319"/>
          <a:stretch/>
        </p:blipFill>
        <p:spPr bwMode="auto">
          <a:xfrm>
            <a:off x="10822103" y="3648074"/>
            <a:ext cx="6435853" cy="3783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C277DFE1-DE42-70D9-FCFF-D5184797A4E0}"/>
                  </a:ext>
                </a:extLst>
              </p14:cNvPr>
              <p14:cNvContentPartPr/>
              <p14:nvPr/>
            </p14:nvContentPartPr>
            <p14:xfrm>
              <a:off x="14722701" y="9912130"/>
              <a:ext cx="360" cy="360"/>
            </p14:xfrm>
          </p:contentPart>
        </mc:Choice>
        <mc:Fallback xmlns="">
          <p:pic>
            <p:nvPicPr>
              <p:cNvPr id="34" name="Ink 33">
                <a:extLst>
                  <a:ext uri="{FF2B5EF4-FFF2-40B4-BE49-F238E27FC236}">
                    <a16:creationId xmlns:a16="http://schemas.microsoft.com/office/drawing/2014/main" id="{C277DFE1-DE42-70D9-FCFF-D5184797A4E0}"/>
                  </a:ext>
                </a:extLst>
              </p:cNvPr>
              <p:cNvPicPr/>
              <p:nvPr/>
            </p:nvPicPr>
            <p:blipFill>
              <a:blip r:embed="rId17"/>
              <a:stretch>
                <a:fillRect/>
              </a:stretch>
            </p:blipFill>
            <p:spPr>
              <a:xfrm>
                <a:off x="14713701" y="9903130"/>
                <a:ext cx="18000" cy="18000"/>
              </a:xfrm>
              <a:prstGeom prst="rect">
                <a:avLst/>
              </a:prstGeom>
            </p:spPr>
          </p:pic>
        </mc:Fallback>
      </mc:AlternateContent>
      <p:sp>
        <p:nvSpPr>
          <p:cNvPr id="6" name="Oval 5">
            <a:extLst>
              <a:ext uri="{FF2B5EF4-FFF2-40B4-BE49-F238E27FC236}">
                <a16:creationId xmlns:a16="http://schemas.microsoft.com/office/drawing/2014/main" id="{FF626A01-15C4-419F-1794-569F9E7B1D11}"/>
              </a:ext>
            </a:extLst>
          </p:cNvPr>
          <p:cNvSpPr/>
          <p:nvPr/>
        </p:nvSpPr>
        <p:spPr>
          <a:xfrm>
            <a:off x="16496335" y="3648074"/>
            <a:ext cx="818292" cy="6214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9D782143-13B1-C6A3-AB7D-A751C789CB7C}"/>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14" name="Picture 26">
            <a:extLst>
              <a:ext uri="{FF2B5EF4-FFF2-40B4-BE49-F238E27FC236}">
                <a16:creationId xmlns:a16="http://schemas.microsoft.com/office/drawing/2014/main" id="{CF6C8359-3ABC-F992-1B17-DCB2EC2FFF6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401517" y="8293620"/>
            <a:ext cx="3432328" cy="1029698"/>
          </a:xfrm>
          <a:prstGeom prst="rect">
            <a:avLst/>
          </a:prstGeom>
        </p:spPr>
      </p:pic>
      <p:sp>
        <p:nvSpPr>
          <p:cNvPr id="16" name="TextBox 8">
            <a:extLst>
              <a:ext uri="{FF2B5EF4-FFF2-40B4-BE49-F238E27FC236}">
                <a16:creationId xmlns:a16="http://schemas.microsoft.com/office/drawing/2014/main" id="{54861679-1E25-4B85-DA9E-818935DFB4E2}"/>
              </a:ext>
            </a:extLst>
          </p:cNvPr>
          <p:cNvSpPr txBox="1"/>
          <p:nvPr/>
        </p:nvSpPr>
        <p:spPr>
          <a:xfrm>
            <a:off x="1207399" y="3017811"/>
            <a:ext cx="9061817" cy="6770764"/>
          </a:xfrm>
          <a:prstGeom prst="rect">
            <a:avLst/>
          </a:prstGeom>
        </p:spPr>
        <p:txBody>
          <a:bodyPr wrap="square" lIns="0" tIns="0" rIns="0" bIns="0" rtlCol="0" anchor="t">
            <a:spAutoFit/>
          </a:bodyPr>
          <a:lstStyle/>
          <a:p>
            <a:pPr marL="0" marR="0" lvl="0" indent="0" algn="just" defTabSz="914400" rtl="0" eaLnBrk="1" fontAlgn="auto" latinLnBrk="0" hangingPunct="1">
              <a:lnSpc>
                <a:spcPts val="3565"/>
              </a:lnSpc>
              <a:spcBef>
                <a:spcPct val="0"/>
              </a:spcBef>
              <a:spcAft>
                <a:spcPts val="0"/>
              </a:spcAft>
              <a:buClrTx/>
              <a:buSzTx/>
              <a:buFontTx/>
              <a:buNone/>
              <a:tabLst/>
              <a:defRPr/>
            </a:pPr>
            <a:r>
              <a:rPr kumimoji="0" lang="en-GB" sz="2971" b="0" i="0" u="none" strike="noStrike" kern="1200" cap="none" spc="0" normalizeH="0" baseline="0" noProof="0" dirty="0">
                <a:ln>
                  <a:noFill/>
                </a:ln>
                <a:solidFill>
                  <a:prstClr val="black"/>
                </a:solidFill>
                <a:effectLst/>
                <a:uLnTx/>
                <a:uFillTx/>
                <a:latin typeface="Agrandir Narrow"/>
                <a:ea typeface="+mn-ea"/>
                <a:cs typeface="+mn-cs"/>
              </a:rPr>
              <a:t>Here, we have taken unlabelled input data, which means it is not categorized and corresponding outputs are also not given. </a:t>
            </a:r>
          </a:p>
          <a:p>
            <a:pPr marL="0" marR="0" lvl="0" indent="0" algn="just" defTabSz="914400" rtl="0" eaLnBrk="1" fontAlgn="auto" latinLnBrk="0" hangingPunct="1">
              <a:lnSpc>
                <a:spcPts val="3565"/>
              </a:lnSpc>
              <a:spcBef>
                <a:spcPct val="0"/>
              </a:spcBef>
              <a:spcAft>
                <a:spcPts val="0"/>
              </a:spcAft>
              <a:buClrTx/>
              <a:buSzTx/>
              <a:buFontTx/>
              <a:buNone/>
              <a:tabLst/>
              <a:defRPr/>
            </a:pPr>
            <a:r>
              <a:rPr kumimoji="0" lang="en-GB" sz="2971" b="0" i="0" u="none" strike="noStrike" kern="1200" cap="none" spc="0" normalizeH="0" baseline="0" noProof="0" dirty="0">
                <a:ln>
                  <a:noFill/>
                </a:ln>
                <a:solidFill>
                  <a:prstClr val="black"/>
                </a:solidFill>
                <a:effectLst/>
                <a:uLnTx/>
                <a:uFillTx/>
                <a:latin typeface="Agrandir Narrow"/>
                <a:ea typeface="+mn-ea"/>
                <a:cs typeface="+mn-cs"/>
              </a:rPr>
              <a:t>Now, this data is fed to the machine learning </a:t>
            </a:r>
            <a:r>
              <a:rPr lang="en-GB" sz="2971" dirty="0">
                <a:solidFill>
                  <a:prstClr val="black"/>
                </a:solidFill>
                <a:latin typeface="Agrandir Narrow"/>
              </a:rPr>
              <a:t>algorithm</a:t>
            </a:r>
            <a:r>
              <a:rPr kumimoji="0" lang="en-GB" sz="2971" b="0" i="0" u="none" strike="noStrike" kern="1200" cap="none" spc="0" normalizeH="0" baseline="0" noProof="0" dirty="0">
                <a:ln>
                  <a:noFill/>
                </a:ln>
                <a:solidFill>
                  <a:prstClr val="black"/>
                </a:solidFill>
                <a:effectLst/>
                <a:uLnTx/>
                <a:uFillTx/>
                <a:latin typeface="Agrandir Narrow"/>
                <a:ea typeface="+mn-ea"/>
                <a:cs typeface="+mn-cs"/>
              </a:rPr>
              <a:t> to train it.</a:t>
            </a:r>
          </a:p>
          <a:p>
            <a:pPr marL="0" marR="0" lvl="0" indent="0" algn="just" defTabSz="914400" rtl="0" eaLnBrk="1" fontAlgn="auto" latinLnBrk="0" hangingPunct="1">
              <a:lnSpc>
                <a:spcPts val="3565"/>
              </a:lnSpc>
              <a:spcBef>
                <a:spcPct val="0"/>
              </a:spcBef>
              <a:spcAft>
                <a:spcPts val="0"/>
              </a:spcAft>
              <a:buClrTx/>
              <a:buSzTx/>
              <a:buFontTx/>
              <a:buNone/>
              <a:tabLst/>
              <a:defRPr/>
            </a:pPr>
            <a:endParaRPr lang="en-GB" sz="2971" dirty="0">
              <a:solidFill>
                <a:prstClr val="black"/>
              </a:solidFill>
              <a:latin typeface="Agrandir Narrow"/>
            </a:endParaRPr>
          </a:p>
          <a:p>
            <a:pPr marL="0" marR="0" lvl="0" indent="0" algn="just" defTabSz="914400" rtl="0" eaLnBrk="1" fontAlgn="auto" latinLnBrk="0" hangingPunct="1">
              <a:lnSpc>
                <a:spcPts val="3565"/>
              </a:lnSpc>
              <a:spcBef>
                <a:spcPct val="0"/>
              </a:spcBef>
              <a:spcAft>
                <a:spcPts val="0"/>
              </a:spcAft>
              <a:buClrTx/>
              <a:buSzTx/>
              <a:buFontTx/>
              <a:buNone/>
              <a:tabLst/>
              <a:defRPr/>
            </a:pPr>
            <a:r>
              <a:rPr kumimoji="0" lang="en-GB" sz="2971" b="0" i="0" u="none" strike="noStrike" kern="1200" cap="none" spc="0" normalizeH="0" baseline="0" noProof="0" dirty="0">
                <a:ln>
                  <a:noFill/>
                </a:ln>
                <a:solidFill>
                  <a:prstClr val="black"/>
                </a:solidFill>
                <a:effectLst/>
                <a:uLnTx/>
                <a:uFillTx/>
                <a:latin typeface="Agrandir Narrow"/>
                <a:ea typeface="+mn-ea"/>
                <a:cs typeface="+mn-cs"/>
              </a:rPr>
              <a:t>Firstly, it will interpret the raw data to find the hidden patterns in the data based on the technique, such as: </a:t>
            </a:r>
            <a:endParaRPr lang="en-GB" sz="2971" dirty="0">
              <a:solidFill>
                <a:prstClr val="black"/>
              </a:solidFill>
              <a:latin typeface="Agrandir Narrow"/>
            </a:endParaRPr>
          </a:p>
          <a:p>
            <a:pPr marL="457200" indent="-457200" algn="l" fontAlgn="base">
              <a:lnSpc>
                <a:spcPct val="150000"/>
              </a:lnSpc>
              <a:buClr>
                <a:srgbClr val="D662A6"/>
              </a:buClr>
              <a:buFont typeface="Courier New" panose="02070309020205020404" pitchFamily="49" charset="0"/>
              <a:buChar char="o"/>
            </a:pPr>
            <a:r>
              <a:rPr lang="en-GB" sz="2971" dirty="0">
                <a:solidFill>
                  <a:prstClr val="black"/>
                </a:solidFill>
                <a:latin typeface="Agrandir Narrow"/>
              </a:rPr>
              <a:t>Clustering</a:t>
            </a:r>
          </a:p>
          <a:p>
            <a:pPr marL="457200" indent="-457200" algn="l" fontAlgn="base">
              <a:buClr>
                <a:srgbClr val="D662A6"/>
              </a:buClr>
              <a:buFont typeface="Courier New" panose="02070309020205020404" pitchFamily="49" charset="0"/>
              <a:buChar char="o"/>
            </a:pPr>
            <a:r>
              <a:rPr lang="en-GB" sz="2971" dirty="0">
                <a:solidFill>
                  <a:prstClr val="black"/>
                </a:solidFill>
                <a:latin typeface="Agrandir Narrow"/>
              </a:rPr>
              <a:t>Association</a:t>
            </a:r>
          </a:p>
          <a:p>
            <a:pPr marL="457200" indent="-457200" algn="l" fontAlgn="base">
              <a:buClr>
                <a:srgbClr val="D662A6"/>
              </a:buClr>
              <a:buFont typeface="Courier New" panose="02070309020205020404" pitchFamily="49" charset="0"/>
              <a:buChar char="o"/>
            </a:pPr>
            <a:r>
              <a:rPr lang="en-GB" sz="2971" dirty="0">
                <a:solidFill>
                  <a:prstClr val="black"/>
                </a:solidFill>
                <a:latin typeface="Agrandir Narrow"/>
              </a:rPr>
              <a:t>Anomaly detection</a:t>
            </a:r>
          </a:p>
          <a:p>
            <a:pPr fontAlgn="base">
              <a:buClr>
                <a:srgbClr val="D662A6"/>
              </a:buClr>
            </a:pPr>
            <a:endParaRPr lang="en-GB" sz="3200" dirty="0">
              <a:solidFill>
                <a:srgbClr val="050A30"/>
              </a:solidFill>
              <a:latin typeface="Agrandir Narrow"/>
            </a:endParaRPr>
          </a:p>
          <a:p>
            <a:pPr fontAlgn="base">
              <a:buClr>
                <a:srgbClr val="D662A6"/>
              </a:buClr>
            </a:pPr>
            <a:r>
              <a:rPr lang="en-GB" sz="3200" dirty="0">
                <a:solidFill>
                  <a:srgbClr val="050A30"/>
                </a:solidFill>
                <a:latin typeface="Agrandir Narrow"/>
              </a:rPr>
              <a:t>Therefore, unsupervised could be used as a pre-processing step before using supervised learning.</a:t>
            </a:r>
          </a:p>
        </p:txBody>
      </p:sp>
      <p:sp>
        <p:nvSpPr>
          <p:cNvPr id="8" name="Rectangle: Rounded Corners 7">
            <a:extLst>
              <a:ext uri="{FF2B5EF4-FFF2-40B4-BE49-F238E27FC236}">
                <a16:creationId xmlns:a16="http://schemas.microsoft.com/office/drawing/2014/main" id="{54F0A1D3-F660-63A8-7B1C-BAF2CAA69C0C}"/>
              </a:ext>
            </a:extLst>
          </p:cNvPr>
          <p:cNvSpPr/>
          <p:nvPr/>
        </p:nvSpPr>
        <p:spPr>
          <a:xfrm>
            <a:off x="4527939" y="1104900"/>
            <a:ext cx="9232122" cy="1093435"/>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6000" dirty="0">
                <a:solidFill>
                  <a:srgbClr val="F4F6FC"/>
                </a:solidFill>
                <a:latin typeface="STHupo" panose="02010800040101010101" pitchFamily="2" charset="-122"/>
                <a:ea typeface="STHupo" panose="02010800040101010101" pitchFamily="2" charset="-122"/>
              </a:rPr>
              <a:t>Unsupervised Learning </a:t>
            </a:r>
            <a:endParaRPr lang="en-US" sz="4800" dirty="0">
              <a:solidFill>
                <a:srgbClr val="F4F6FC"/>
              </a:solidFill>
              <a:latin typeface="STHupo" panose="02010800040101010101" pitchFamily="2" charset="-122"/>
              <a:ea typeface="STHupo" panose="02010800040101010101" pitchFamily="2" charset="-122"/>
            </a:endParaRPr>
          </a:p>
        </p:txBody>
      </p:sp>
    </p:spTree>
    <p:extLst>
      <p:ext uri="{BB962C8B-B14F-4D97-AF65-F5344CB8AC3E}">
        <p14:creationId xmlns:p14="http://schemas.microsoft.com/office/powerpoint/2010/main" val="2534383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2466" y="526892"/>
            <a:ext cx="2344167" cy="1282899"/>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15585" y="1320623"/>
            <a:ext cx="850914" cy="850914"/>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93563" y="5143500"/>
            <a:ext cx="850914" cy="850914"/>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34866" y="5994414"/>
            <a:ext cx="530331" cy="530331"/>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501385" y="2171537"/>
            <a:ext cx="489694" cy="489694"/>
          </a:xfrm>
          <a:prstGeom prst="rect">
            <a:avLst/>
          </a:prstGeom>
        </p:spPr>
      </p:pic>
      <p:pic>
        <p:nvPicPr>
          <p:cNvPr id="16" name="Picture 24">
            <a:extLst>
              <a:ext uri="{FF2B5EF4-FFF2-40B4-BE49-F238E27FC236}">
                <a16:creationId xmlns:a16="http://schemas.microsoft.com/office/drawing/2014/main" id="{2FF86D9F-4301-0DDA-8174-25D32FEE8F3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0319" y="8331720"/>
            <a:ext cx="1684230" cy="1709640"/>
          </a:xfrm>
          <a:prstGeom prst="rect">
            <a:avLst/>
          </a:prstGeom>
        </p:spPr>
      </p:pic>
      <p:sp>
        <p:nvSpPr>
          <p:cNvPr id="32" name="Rectangle: Rounded Corners 31">
            <a:extLst>
              <a:ext uri="{FF2B5EF4-FFF2-40B4-BE49-F238E27FC236}">
                <a16:creationId xmlns:a16="http://schemas.microsoft.com/office/drawing/2014/main" id="{636722ED-7046-5F04-5117-2F96D6B23178}"/>
              </a:ext>
            </a:extLst>
          </p:cNvPr>
          <p:cNvSpPr/>
          <p:nvPr/>
        </p:nvSpPr>
        <p:spPr>
          <a:xfrm>
            <a:off x="4610100" y="832053"/>
            <a:ext cx="9067800" cy="1093435"/>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rPr>
              <a:t>Supervised Vs. Unsupervised</a:t>
            </a:r>
            <a:endParaRPr kumimoji="0" lang="en-US" sz="4800"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endParaRPr>
          </a:p>
        </p:txBody>
      </p:sp>
      <p:sp>
        <p:nvSpPr>
          <p:cNvPr id="3" name="Slide Number Placeholder 2">
            <a:extLst>
              <a:ext uri="{FF2B5EF4-FFF2-40B4-BE49-F238E27FC236}">
                <a16:creationId xmlns:a16="http://schemas.microsoft.com/office/drawing/2014/main" id="{2DD00041-0521-566C-420A-EAF13380F04B}"/>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4" name="Picture 26">
            <a:extLst>
              <a:ext uri="{FF2B5EF4-FFF2-40B4-BE49-F238E27FC236}">
                <a16:creationId xmlns:a16="http://schemas.microsoft.com/office/drawing/2014/main" id="{7A1A571D-1DA0-AA86-1B9F-7AF3093CE75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154400" y="8166009"/>
            <a:ext cx="3432328" cy="1029698"/>
          </a:xfrm>
          <a:prstGeom prst="rect">
            <a:avLst/>
          </a:prstGeom>
        </p:spPr>
      </p:pic>
      <p:pic>
        <p:nvPicPr>
          <p:cNvPr id="6" name="Picture 5">
            <a:extLst>
              <a:ext uri="{FF2B5EF4-FFF2-40B4-BE49-F238E27FC236}">
                <a16:creationId xmlns:a16="http://schemas.microsoft.com/office/drawing/2014/main" id="{0DBF92A0-B216-91D5-65DE-C0437773464F}"/>
              </a:ext>
            </a:extLst>
          </p:cNvPr>
          <p:cNvPicPr>
            <a:picLocks noChangeAspect="1"/>
          </p:cNvPicPr>
          <p:nvPr/>
        </p:nvPicPr>
        <p:blipFill rotWithShape="1">
          <a:blip r:embed="rId15">
            <a:extLst>
              <a:ext uri="{28A0092B-C50C-407E-A947-70E740481C1C}">
                <a14:useLocalDpi xmlns:a14="http://schemas.microsoft.com/office/drawing/2010/main" val="0"/>
              </a:ext>
            </a:extLst>
          </a:blip>
          <a:srcRect t="31818" b="5519"/>
          <a:stretch/>
        </p:blipFill>
        <p:spPr>
          <a:xfrm>
            <a:off x="3462040" y="3265459"/>
            <a:ext cx="11363919" cy="4606995"/>
          </a:xfrm>
          <a:prstGeom prst="rect">
            <a:avLst/>
          </a:prstGeom>
        </p:spPr>
      </p:pic>
    </p:spTree>
    <p:extLst>
      <p:ext uri="{BB962C8B-B14F-4D97-AF65-F5344CB8AC3E}">
        <p14:creationId xmlns:p14="http://schemas.microsoft.com/office/powerpoint/2010/main" val="87357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4" name="Picture 2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0482" y="8691660"/>
            <a:ext cx="1116436" cy="1133280"/>
          </a:xfrm>
          <a:prstGeom prst="rect">
            <a:avLst/>
          </a:prstGeom>
        </p:spPr>
      </p:pic>
      <p:pic>
        <p:nvPicPr>
          <p:cNvPr id="25" name="Picture 2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64517" y="1781918"/>
            <a:ext cx="1561364" cy="854492"/>
          </a:xfrm>
          <a:prstGeom prst="rect">
            <a:avLst/>
          </a:prstGeom>
        </p:spPr>
      </p:pic>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14192" y="634757"/>
            <a:ext cx="3432328" cy="1029698"/>
          </a:xfrm>
          <a:prstGeom prst="rect">
            <a:avLst/>
          </a:prstGeom>
        </p:spPr>
      </p:pic>
      <p:pic>
        <p:nvPicPr>
          <p:cNvPr id="27" name="Picture 2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157644" y="587213"/>
            <a:ext cx="850914" cy="850914"/>
          </a:xfrm>
          <a:prstGeom prst="rect">
            <a:avLst/>
          </a:prstGeom>
        </p:spPr>
      </p:pic>
      <p:pic>
        <p:nvPicPr>
          <p:cNvPr id="28" name="Picture 28"/>
          <p:cNvPicPr>
            <a:picLocks noChangeAspect="1"/>
          </p:cNvPicPr>
          <p:nvPr/>
        </p:nvPicPr>
        <p:blipFill>
          <a:blip r:embed="rId11"/>
          <a:srcRect/>
          <a:stretch>
            <a:fillRect/>
          </a:stretch>
        </p:blipFill>
        <p:spPr>
          <a:xfrm>
            <a:off x="13936200" y="3587401"/>
            <a:ext cx="3699828" cy="3613499"/>
          </a:xfrm>
          <a:prstGeom prst="rect">
            <a:avLst/>
          </a:prstGeom>
        </p:spPr>
      </p:pic>
      <p:pic>
        <p:nvPicPr>
          <p:cNvPr id="33" name="Picture 33"/>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008558" y="587213"/>
            <a:ext cx="562475" cy="562475"/>
          </a:xfrm>
          <a:prstGeom prst="rect">
            <a:avLst/>
          </a:prstGeom>
        </p:spPr>
      </p:pic>
      <p:sp>
        <p:nvSpPr>
          <p:cNvPr id="31" name="TextBox 18">
            <a:extLst>
              <a:ext uri="{FF2B5EF4-FFF2-40B4-BE49-F238E27FC236}">
                <a16:creationId xmlns:a16="http://schemas.microsoft.com/office/drawing/2014/main" id="{84FE998C-7449-07EB-00B1-1A648DF8365F}"/>
              </a:ext>
            </a:extLst>
          </p:cNvPr>
          <p:cNvSpPr txBox="1"/>
          <p:nvPr/>
        </p:nvSpPr>
        <p:spPr>
          <a:xfrm>
            <a:off x="2286000" y="3314700"/>
            <a:ext cx="10173024" cy="5280356"/>
          </a:xfrm>
          <a:prstGeom prst="rect">
            <a:avLst/>
          </a:prstGeom>
        </p:spPr>
        <p:txBody>
          <a:bodyPr wrap="square" lIns="0" tIns="0" rIns="0" bIns="0" rtlCol="0" anchor="t">
            <a:spAutoFit/>
          </a:bodyPr>
          <a:lstStyle/>
          <a:p>
            <a:pPr marL="0" marR="0" lvl="0" indent="0" algn="just" defTabSz="914400" rtl="0" eaLnBrk="1" fontAlgn="auto" latinLnBrk="0" hangingPunct="1">
              <a:lnSpc>
                <a:spcPts val="3565"/>
              </a:lnSpc>
              <a:spcBef>
                <a:spcPct val="0"/>
              </a:spcBef>
              <a:spcAft>
                <a:spcPts val="0"/>
              </a:spcAft>
              <a:buClrTx/>
              <a:buSzTx/>
              <a:buFontTx/>
              <a:buNone/>
              <a:tabLst/>
              <a:defRPr/>
            </a:pPr>
            <a:r>
              <a:rPr lang="en-GB" sz="2971" dirty="0">
                <a:latin typeface="Agrandir Narrow"/>
              </a:rPr>
              <a:t>In a nutshell, semi-supervised learning is a machine learning technique that uses a small portion of labelled data and lots of unlabelled data to train a predictive model.</a:t>
            </a:r>
          </a:p>
          <a:p>
            <a:pPr marL="0" marR="0" lvl="0" indent="0" algn="just" defTabSz="914400" rtl="0" eaLnBrk="1" fontAlgn="auto" latinLnBrk="0" hangingPunct="1">
              <a:lnSpc>
                <a:spcPts val="3565"/>
              </a:lnSpc>
              <a:spcBef>
                <a:spcPct val="0"/>
              </a:spcBef>
              <a:spcAft>
                <a:spcPts val="0"/>
              </a:spcAft>
              <a:buClrTx/>
              <a:buSzTx/>
              <a:buFontTx/>
              <a:buNone/>
              <a:tabLst/>
              <a:defRPr/>
            </a:pPr>
            <a:endParaRPr lang="en-GB" sz="2971" dirty="0">
              <a:latin typeface="Agrandir Narrow"/>
            </a:endParaRPr>
          </a:p>
          <a:p>
            <a:pPr marL="0" marR="0" lvl="0" indent="0" algn="just" defTabSz="914400" rtl="0" eaLnBrk="1" fontAlgn="auto" latinLnBrk="0" hangingPunct="1">
              <a:lnSpc>
                <a:spcPts val="3565"/>
              </a:lnSpc>
              <a:spcBef>
                <a:spcPct val="0"/>
              </a:spcBef>
              <a:spcAft>
                <a:spcPts val="0"/>
              </a:spcAft>
              <a:buClrTx/>
              <a:buSzTx/>
              <a:buFontTx/>
              <a:buNone/>
              <a:tabLst/>
              <a:defRPr/>
            </a:pPr>
            <a:r>
              <a:rPr lang="en-GB" sz="2971" dirty="0">
                <a:latin typeface="Agrandir Narrow"/>
              </a:rPr>
              <a:t>As a rule of thumb, a data set with at least 25% labelled data is suitable for semi-supervised learning. For instance, facial recognition.</a:t>
            </a:r>
          </a:p>
          <a:p>
            <a:pPr marL="0" marR="0" lvl="0" indent="0" algn="just" defTabSz="914400" rtl="0" eaLnBrk="1" fontAlgn="auto" latinLnBrk="0" hangingPunct="1">
              <a:spcBef>
                <a:spcPct val="0"/>
              </a:spcBef>
              <a:spcAft>
                <a:spcPts val="0"/>
              </a:spcAft>
              <a:buClrTx/>
              <a:buSzTx/>
              <a:buFontTx/>
              <a:buNone/>
              <a:tabLst/>
              <a:defRPr/>
            </a:pPr>
            <a:endParaRPr kumimoji="0" lang="en-GB" sz="2971" b="0" i="0" u="none" strike="noStrike" kern="1200" cap="none" spc="0" normalizeH="0" baseline="0" noProof="0" dirty="0">
              <a:ln>
                <a:noFill/>
              </a:ln>
              <a:effectLst/>
              <a:uLnTx/>
              <a:uFillTx/>
              <a:latin typeface="Agrandir Narrow"/>
              <a:ea typeface="+mn-ea"/>
              <a:cs typeface="+mn-cs"/>
            </a:endParaRPr>
          </a:p>
          <a:p>
            <a:pPr marL="0" marR="0" lvl="0" indent="0" algn="just" defTabSz="914400" rtl="0" eaLnBrk="1" fontAlgn="auto" latinLnBrk="0" hangingPunct="1">
              <a:spcBef>
                <a:spcPct val="0"/>
              </a:spcBef>
              <a:spcAft>
                <a:spcPts val="0"/>
              </a:spcAft>
              <a:buClrTx/>
              <a:buSzTx/>
              <a:buFontTx/>
              <a:buNone/>
              <a:tabLst/>
              <a:defRPr/>
            </a:pPr>
            <a:r>
              <a:rPr kumimoji="0" lang="en-GB" sz="2971" b="0" i="0" u="none" strike="noStrike" kern="1200" cap="none" spc="0" normalizeH="0" baseline="0" noProof="0" dirty="0">
                <a:ln>
                  <a:noFill/>
                </a:ln>
                <a:effectLst/>
                <a:uLnTx/>
                <a:uFillTx/>
                <a:latin typeface="Agrandir Narrow"/>
                <a:ea typeface="+mn-ea"/>
                <a:cs typeface="+mn-cs"/>
              </a:rPr>
              <a:t>Practical applications of Semi-Supervised Learning :</a:t>
            </a:r>
          </a:p>
          <a:p>
            <a:pPr marL="914400" lvl="1" indent="-457200" algn="just">
              <a:lnSpc>
                <a:spcPct val="150000"/>
              </a:lnSpc>
              <a:spcBef>
                <a:spcPct val="0"/>
              </a:spcBef>
              <a:buClr>
                <a:srgbClr val="FFA730"/>
              </a:buClr>
              <a:buFont typeface="Arial" panose="020B0604020202020204" pitchFamily="34" charset="0"/>
              <a:buChar char="•"/>
            </a:pPr>
            <a:r>
              <a:rPr kumimoji="0" lang="en-GB" sz="2971" b="0" i="0" u="none" strike="noStrike" kern="1200" cap="none" spc="0" normalizeH="0" baseline="0" noProof="0" dirty="0">
                <a:ln>
                  <a:noFill/>
                </a:ln>
                <a:effectLst/>
                <a:uLnTx/>
                <a:uFillTx/>
                <a:latin typeface="Agrandir Narrow"/>
                <a:ea typeface="+mn-ea"/>
                <a:cs typeface="+mn-cs"/>
              </a:rPr>
              <a:t>Speech Analysis</a:t>
            </a:r>
          </a:p>
          <a:p>
            <a:pPr marL="914400" lvl="1" indent="-457200" algn="just">
              <a:lnSpc>
                <a:spcPts val="3565"/>
              </a:lnSpc>
              <a:spcBef>
                <a:spcPct val="0"/>
              </a:spcBef>
              <a:buClr>
                <a:srgbClr val="7A54A1"/>
              </a:buClr>
              <a:buFont typeface="Arial" panose="020B0604020202020204" pitchFamily="34" charset="0"/>
              <a:buChar char="•"/>
            </a:pPr>
            <a:r>
              <a:rPr kumimoji="0" lang="en-GB" sz="2971" b="0" i="0" u="none" strike="noStrike" kern="1200" cap="none" spc="0" normalizeH="0" baseline="0" noProof="0" dirty="0">
                <a:ln>
                  <a:noFill/>
                </a:ln>
                <a:effectLst/>
                <a:uLnTx/>
                <a:uFillTx/>
                <a:latin typeface="Agrandir Narrow"/>
                <a:ea typeface="+mn-ea"/>
                <a:cs typeface="+mn-cs"/>
              </a:rPr>
              <a:t>Internet Content Classification</a:t>
            </a:r>
          </a:p>
        </p:txBody>
      </p:sp>
      <p:sp>
        <p:nvSpPr>
          <p:cNvPr id="39" name="Rectangle: Rounded Corners 38">
            <a:extLst>
              <a:ext uri="{FF2B5EF4-FFF2-40B4-BE49-F238E27FC236}">
                <a16:creationId xmlns:a16="http://schemas.microsoft.com/office/drawing/2014/main" id="{732274F1-00CD-EC4A-7588-913D78E64298}"/>
              </a:ext>
            </a:extLst>
          </p:cNvPr>
          <p:cNvSpPr/>
          <p:nvPr/>
        </p:nvSpPr>
        <p:spPr>
          <a:xfrm>
            <a:off x="4987218" y="1141324"/>
            <a:ext cx="8313564" cy="1093435"/>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5400" dirty="0">
                <a:solidFill>
                  <a:srgbClr val="F4F6FC"/>
                </a:solidFill>
                <a:latin typeface="STHupo" panose="02010800040101010101" pitchFamily="2" charset="-122"/>
                <a:ea typeface="STHupo" panose="02010800040101010101" pitchFamily="2" charset="-122"/>
              </a:rPr>
              <a:t>Semi-supervised Learning </a:t>
            </a:r>
          </a:p>
        </p:txBody>
      </p:sp>
      <p:sp>
        <p:nvSpPr>
          <p:cNvPr id="2" name="Slide Number Placeholder 1">
            <a:extLst>
              <a:ext uri="{FF2B5EF4-FFF2-40B4-BE49-F238E27FC236}">
                <a16:creationId xmlns:a16="http://schemas.microsoft.com/office/drawing/2014/main" id="{38948A38-9173-ECC0-4D5F-FFA5B7BDABE8}"/>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262308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6E9A71D1-E440-4F9A-D788-25789F339107}"/>
              </a:ext>
            </a:extLst>
          </p:cNvPr>
          <p:cNvGrpSpPr/>
          <p:nvPr/>
        </p:nvGrpSpPr>
        <p:grpSpPr>
          <a:xfrm>
            <a:off x="2612616" y="2770740"/>
            <a:ext cx="1016678" cy="1000579"/>
            <a:chOff x="2771566" y="3622420"/>
            <a:chExt cx="1016678" cy="1000579"/>
          </a:xfrm>
        </p:grpSpPr>
        <p:grpSp>
          <p:nvGrpSpPr>
            <p:cNvPr id="2" name="Group 2"/>
            <p:cNvGrpSpPr/>
            <p:nvPr/>
          </p:nvGrpSpPr>
          <p:grpSpPr>
            <a:xfrm>
              <a:off x="2869905" y="3704660"/>
              <a:ext cx="918339" cy="91833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71566" y="3622420"/>
              <a:ext cx="918339" cy="91833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A730"/>
              </a:solidFill>
            </p:spPr>
            <p:txBody>
              <a:bodyPr/>
              <a:lstStyle/>
              <a:p>
                <a:r>
                  <a:rPr lang="en-SA" sz="5400" b="1" dirty="0">
                    <a:solidFill>
                      <a:schemeClr val="bg1"/>
                    </a:solidFill>
                  </a:rPr>
                  <a:t>01</a:t>
                </a:r>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grpSp>
        <p:nvGrpSpPr>
          <p:cNvPr id="43" name="Group 42">
            <a:extLst>
              <a:ext uri="{FF2B5EF4-FFF2-40B4-BE49-F238E27FC236}">
                <a16:creationId xmlns:a16="http://schemas.microsoft.com/office/drawing/2014/main" id="{7AEFD50F-59F5-BC21-985C-405456F0DAE0}"/>
              </a:ext>
            </a:extLst>
          </p:cNvPr>
          <p:cNvGrpSpPr/>
          <p:nvPr/>
        </p:nvGrpSpPr>
        <p:grpSpPr>
          <a:xfrm>
            <a:off x="2613320" y="4407108"/>
            <a:ext cx="1016678" cy="1000579"/>
            <a:chOff x="2696431" y="5676838"/>
            <a:chExt cx="1016678" cy="1000579"/>
          </a:xfrm>
        </p:grpSpPr>
        <p:grpSp>
          <p:nvGrpSpPr>
            <p:cNvPr id="8" name="Group 8"/>
            <p:cNvGrpSpPr/>
            <p:nvPr/>
          </p:nvGrpSpPr>
          <p:grpSpPr>
            <a:xfrm>
              <a:off x="2794770" y="5759078"/>
              <a:ext cx="918339" cy="91833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696431" y="5676838"/>
              <a:ext cx="918339" cy="918339"/>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13969"/>
              </a:solidFill>
            </p:spPr>
            <p:txBody>
              <a:bodyPr/>
              <a:lstStyle/>
              <a:p>
                <a:pPr algn="ctr"/>
                <a:r>
                  <a:rPr lang="en-SA" sz="5400" b="1" dirty="0">
                    <a:solidFill>
                      <a:schemeClr val="bg1"/>
                    </a:solidFill>
                  </a:rPr>
                  <a:t>02</a:t>
                </a:r>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grpSp>
        <p:nvGrpSpPr>
          <p:cNvPr id="45" name="Group 44">
            <a:extLst>
              <a:ext uri="{FF2B5EF4-FFF2-40B4-BE49-F238E27FC236}">
                <a16:creationId xmlns:a16="http://schemas.microsoft.com/office/drawing/2014/main" id="{C4F09B6A-A85C-4E15-06F6-D49192B42895}"/>
              </a:ext>
            </a:extLst>
          </p:cNvPr>
          <p:cNvGrpSpPr/>
          <p:nvPr/>
        </p:nvGrpSpPr>
        <p:grpSpPr>
          <a:xfrm>
            <a:off x="2612616" y="6005365"/>
            <a:ext cx="1016678" cy="1000580"/>
            <a:chOff x="10407346" y="3660414"/>
            <a:chExt cx="1016678" cy="1000580"/>
          </a:xfrm>
        </p:grpSpPr>
        <p:grpSp>
          <p:nvGrpSpPr>
            <p:cNvPr id="14" name="Group 14"/>
            <p:cNvGrpSpPr/>
            <p:nvPr/>
          </p:nvGrpSpPr>
          <p:grpSpPr>
            <a:xfrm>
              <a:off x="10505685" y="3742655"/>
              <a:ext cx="918339" cy="91833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407346" y="3660414"/>
              <a:ext cx="918339" cy="918339"/>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75581"/>
              </a:solidFill>
            </p:spPr>
            <p:txBody>
              <a:bodyPr/>
              <a:lstStyle/>
              <a:p>
                <a:r>
                  <a:rPr lang="en-SA" sz="5400" b="1" dirty="0">
                    <a:solidFill>
                      <a:schemeClr val="bg1"/>
                    </a:solidFill>
                  </a:rPr>
                  <a:t>03</a:t>
                </a:r>
                <a:endParaRPr lang="en-SA" b="1" dirty="0">
                  <a:solidFill>
                    <a:schemeClr val="bg1"/>
                  </a:solidFill>
                </a:endParaRPr>
              </a:p>
            </p:txBody>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96800" y="-478523"/>
            <a:ext cx="2168999" cy="1187034"/>
          </a:xfrm>
          <a:prstGeom prst="rect">
            <a:avLst/>
          </a:prstGeom>
        </p:spPr>
      </p:pic>
      <p:pic>
        <p:nvPicPr>
          <p:cNvPr id="28" name="Picture 28"/>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r="50001"/>
          <a:stretch/>
        </p:blipFill>
        <p:spPr>
          <a:xfrm>
            <a:off x="16399051" y="6667500"/>
            <a:ext cx="2025298" cy="4251580"/>
          </a:xfrm>
          <a:prstGeom prst="rect">
            <a:avLst/>
          </a:prstGeom>
        </p:spPr>
      </p:pic>
      <p:sp>
        <p:nvSpPr>
          <p:cNvPr id="31" name="TextBox 31"/>
          <p:cNvSpPr txBox="1"/>
          <p:nvPr/>
        </p:nvSpPr>
        <p:spPr>
          <a:xfrm>
            <a:off x="3991537" y="2973231"/>
            <a:ext cx="6967008" cy="634789"/>
          </a:xfrm>
          <a:prstGeom prst="rect">
            <a:avLst/>
          </a:prstGeom>
        </p:spPr>
        <p:txBody>
          <a:bodyPr wrap="square" lIns="0" tIns="0" rIns="0" bIns="0" rtlCol="0" anchor="t">
            <a:spAutoFit/>
          </a:bodyPr>
          <a:lstStyle/>
          <a:p>
            <a:pPr>
              <a:lnSpc>
                <a:spcPts val="5040"/>
              </a:lnSpc>
              <a:spcBef>
                <a:spcPct val="0"/>
              </a:spcBef>
            </a:pPr>
            <a:r>
              <a:rPr lang="en-US" sz="4000" dirty="0">
                <a:solidFill>
                  <a:srgbClr val="000000"/>
                </a:solidFill>
                <a:latin typeface="Agrandir Narrow"/>
              </a:rPr>
              <a:t>What is Machine Learning?</a:t>
            </a:r>
          </a:p>
        </p:txBody>
      </p:sp>
      <p:sp>
        <p:nvSpPr>
          <p:cNvPr id="32" name="TextBox 32"/>
          <p:cNvSpPr txBox="1"/>
          <p:nvPr/>
        </p:nvSpPr>
        <p:spPr>
          <a:xfrm>
            <a:off x="3991537" y="4609599"/>
            <a:ext cx="7107601" cy="634789"/>
          </a:xfrm>
          <a:prstGeom prst="rect">
            <a:avLst/>
          </a:prstGeom>
        </p:spPr>
        <p:txBody>
          <a:bodyPr wrap="square" lIns="0" tIns="0" rIns="0" bIns="0" rtlCol="0" anchor="t">
            <a:spAutoFit/>
          </a:bodyPr>
          <a:lstStyle/>
          <a:p>
            <a:pPr marL="0" lvl="0" indent="0">
              <a:lnSpc>
                <a:spcPts val="5040"/>
              </a:lnSpc>
              <a:spcBef>
                <a:spcPct val="0"/>
              </a:spcBef>
            </a:pPr>
            <a:r>
              <a:rPr lang="en-US" sz="4000" u="none" dirty="0">
                <a:solidFill>
                  <a:srgbClr val="000000"/>
                </a:solidFill>
                <a:latin typeface="Agrandir Narrow"/>
              </a:rPr>
              <a:t>Machine </a:t>
            </a:r>
            <a:r>
              <a:rPr lang="en-US" sz="4000" dirty="0">
                <a:solidFill>
                  <a:srgbClr val="000000"/>
                </a:solidFill>
                <a:latin typeface="Agrandir Narrow"/>
              </a:rPr>
              <a:t>L</a:t>
            </a:r>
            <a:r>
              <a:rPr lang="en-US" sz="4000" u="none" dirty="0">
                <a:solidFill>
                  <a:srgbClr val="000000"/>
                </a:solidFill>
                <a:latin typeface="Agrandir Narrow"/>
              </a:rPr>
              <a:t>earning Applications</a:t>
            </a:r>
            <a:endParaRPr lang="en-US" sz="4200" u="none" dirty="0">
              <a:solidFill>
                <a:srgbClr val="000000"/>
              </a:solidFill>
              <a:latin typeface="Agrandir Narrow"/>
            </a:endParaRPr>
          </a:p>
        </p:txBody>
      </p:sp>
      <p:sp>
        <p:nvSpPr>
          <p:cNvPr id="37" name="TextBox 37"/>
          <p:cNvSpPr txBox="1"/>
          <p:nvPr/>
        </p:nvSpPr>
        <p:spPr>
          <a:xfrm>
            <a:off x="3991537" y="6245967"/>
            <a:ext cx="6390994" cy="777136"/>
          </a:xfrm>
          <a:prstGeom prst="rect">
            <a:avLst/>
          </a:prstGeom>
        </p:spPr>
        <p:txBody>
          <a:bodyPr wrap="square" lIns="0" tIns="0" rIns="0" bIns="0" rtlCol="0" anchor="t">
            <a:spAutoFit/>
          </a:bodyPr>
          <a:lstStyle/>
          <a:p>
            <a:pPr marL="0" lvl="0" indent="0">
              <a:spcBef>
                <a:spcPct val="0"/>
              </a:spcBef>
            </a:pPr>
            <a:r>
              <a:rPr lang="en-GB" sz="4000" u="none" dirty="0">
                <a:solidFill>
                  <a:srgbClr val="000000"/>
                </a:solidFill>
                <a:latin typeface="Agrandir Narrow"/>
              </a:rPr>
              <a:t>Types of Machine </a:t>
            </a:r>
            <a:r>
              <a:rPr lang="en-GB" sz="4000" dirty="0">
                <a:solidFill>
                  <a:srgbClr val="000000"/>
                </a:solidFill>
                <a:latin typeface="Agrandir Narrow"/>
              </a:rPr>
              <a:t>L</a:t>
            </a:r>
            <a:r>
              <a:rPr lang="en-GB" sz="4000" u="none" dirty="0">
                <a:solidFill>
                  <a:srgbClr val="000000"/>
                </a:solidFill>
                <a:latin typeface="Agrandir Narrow"/>
              </a:rPr>
              <a:t>earning</a:t>
            </a:r>
          </a:p>
          <a:p>
            <a:pPr marL="571500" lvl="0" indent="-571500">
              <a:spcBef>
                <a:spcPct val="0"/>
              </a:spcBef>
              <a:buClr>
                <a:srgbClr val="D662A6"/>
              </a:buClr>
              <a:buFont typeface="Wingdings" panose="05000000000000000000" pitchFamily="2" charset="2"/>
              <a:buChar char="§"/>
            </a:pPr>
            <a:endParaRPr lang="en-GB" sz="1050" u="none" dirty="0">
              <a:solidFill>
                <a:srgbClr val="000000"/>
              </a:solidFill>
              <a:latin typeface="Agrandir Narrow"/>
            </a:endParaRPr>
          </a:p>
        </p:txBody>
      </p:sp>
      <p:pic>
        <p:nvPicPr>
          <p:cNvPr id="39" name="Picture 3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12946" y="761745"/>
            <a:ext cx="3432328" cy="1029698"/>
          </a:xfrm>
          <a:prstGeom prst="rect">
            <a:avLst/>
          </a:prstGeom>
        </p:spPr>
      </p:pic>
      <p:sp>
        <p:nvSpPr>
          <p:cNvPr id="40" name="Rectangle: Rounded Corners 39">
            <a:extLst>
              <a:ext uri="{FF2B5EF4-FFF2-40B4-BE49-F238E27FC236}">
                <a16:creationId xmlns:a16="http://schemas.microsoft.com/office/drawing/2014/main" id="{39581849-36CF-43A8-015E-79CED4B0B104}"/>
              </a:ext>
            </a:extLst>
          </p:cNvPr>
          <p:cNvSpPr/>
          <p:nvPr/>
        </p:nvSpPr>
        <p:spPr>
          <a:xfrm>
            <a:off x="5660496" y="761745"/>
            <a:ext cx="6967008" cy="1093435"/>
          </a:xfrm>
          <a:prstGeom prst="roundRect">
            <a:avLst>
              <a:gd name="adj" fmla="val 35101"/>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ct val="0"/>
              </a:spcBef>
              <a:spcAft>
                <a:spcPts val="0"/>
              </a:spcAft>
              <a:buClrTx/>
              <a:buSzTx/>
              <a:buFontTx/>
              <a:buNone/>
              <a:tabLst/>
              <a:defRPr/>
            </a:pPr>
            <a:r>
              <a:rPr lang="en-US" sz="6600" dirty="0">
                <a:solidFill>
                  <a:srgbClr val="F4F6FC"/>
                </a:solidFill>
                <a:latin typeface="STHupo" panose="02010800040101010101" pitchFamily="2" charset="-122"/>
                <a:ea typeface="STHupo" panose="02010800040101010101" pitchFamily="2" charset="-122"/>
              </a:rPr>
              <a:t>Agenda</a:t>
            </a:r>
            <a:endParaRPr kumimoji="0" lang="en-US" sz="5598"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endParaRPr>
          </a:p>
        </p:txBody>
      </p:sp>
      <p:sp>
        <p:nvSpPr>
          <p:cNvPr id="30" name="Slide Number Placeholder 29">
            <a:extLst>
              <a:ext uri="{FF2B5EF4-FFF2-40B4-BE49-F238E27FC236}">
                <a16:creationId xmlns:a16="http://schemas.microsoft.com/office/drawing/2014/main" id="{D9F666A0-B3EA-2F77-118D-2A42DBCDE851}"/>
              </a:ext>
            </a:extLst>
          </p:cNvPr>
          <p:cNvSpPr>
            <a:spLocks noGrp="1"/>
          </p:cNvSpPr>
          <p:nvPr>
            <p:ph type="sldNum" sz="quarter" idx="12"/>
          </p:nvPr>
        </p:nvSpPr>
        <p:spPr/>
        <p:txBody>
          <a:bodyPr/>
          <a:lstStyle/>
          <a:p>
            <a:fld id="{B6F15528-21DE-4FAA-801E-634DDDAF4B2B}" type="slidenum">
              <a:rPr lang="en-US" smtClean="0"/>
              <a:pPr/>
              <a:t>2</a:t>
            </a:fld>
            <a:endParaRPr lang="en-US"/>
          </a:p>
        </p:txBody>
      </p:sp>
      <p:pic>
        <p:nvPicPr>
          <p:cNvPr id="41" name="Picture 5">
            <a:extLst>
              <a:ext uri="{FF2B5EF4-FFF2-40B4-BE49-F238E27FC236}">
                <a16:creationId xmlns:a16="http://schemas.microsoft.com/office/drawing/2014/main" id="{825A59CB-527B-129A-9A05-1B49B7EEB53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3987" y="7321563"/>
            <a:ext cx="850914" cy="850914"/>
          </a:xfrm>
          <a:prstGeom prst="rect">
            <a:avLst/>
          </a:prstGeom>
        </p:spPr>
      </p:pic>
      <p:pic>
        <p:nvPicPr>
          <p:cNvPr id="42" name="Picture 12">
            <a:extLst>
              <a:ext uri="{FF2B5EF4-FFF2-40B4-BE49-F238E27FC236}">
                <a16:creationId xmlns:a16="http://schemas.microsoft.com/office/drawing/2014/main" id="{3BE59620-3203-08C4-9264-E2D2FD401A5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388273" y="8993703"/>
            <a:ext cx="603264" cy="603264"/>
          </a:xfrm>
          <a:prstGeom prst="rect">
            <a:avLst/>
          </a:prstGeom>
        </p:spPr>
      </p:pic>
      <p:grpSp>
        <p:nvGrpSpPr>
          <p:cNvPr id="44" name="Group 43">
            <a:extLst>
              <a:ext uri="{FF2B5EF4-FFF2-40B4-BE49-F238E27FC236}">
                <a16:creationId xmlns:a16="http://schemas.microsoft.com/office/drawing/2014/main" id="{B18A7693-C15B-688B-403E-D2F2AFDE8FA8}"/>
              </a:ext>
            </a:extLst>
          </p:cNvPr>
          <p:cNvGrpSpPr/>
          <p:nvPr/>
        </p:nvGrpSpPr>
        <p:grpSpPr>
          <a:xfrm>
            <a:off x="2612616" y="7680926"/>
            <a:ext cx="1016678" cy="1000579"/>
            <a:chOff x="10383167" y="5676838"/>
            <a:chExt cx="1016678" cy="1000579"/>
          </a:xfrm>
        </p:grpSpPr>
        <p:grpSp>
          <p:nvGrpSpPr>
            <p:cNvPr id="20" name="Group 8">
              <a:extLst>
                <a:ext uri="{FF2B5EF4-FFF2-40B4-BE49-F238E27FC236}">
                  <a16:creationId xmlns:a16="http://schemas.microsoft.com/office/drawing/2014/main" id="{15CE7261-9176-E28C-0B67-427684394D96}"/>
                </a:ext>
              </a:extLst>
            </p:cNvPr>
            <p:cNvGrpSpPr/>
            <p:nvPr/>
          </p:nvGrpSpPr>
          <p:grpSpPr>
            <a:xfrm>
              <a:off x="10481506" y="5759078"/>
              <a:ext cx="918339" cy="918339"/>
              <a:chOff x="0" y="0"/>
              <a:chExt cx="812800" cy="812800"/>
            </a:xfrm>
          </p:grpSpPr>
          <p:sp>
            <p:nvSpPr>
              <p:cNvPr id="21" name="Freeform 9">
                <a:extLst>
                  <a:ext uri="{FF2B5EF4-FFF2-40B4-BE49-F238E27FC236}">
                    <a16:creationId xmlns:a16="http://schemas.microsoft.com/office/drawing/2014/main" id="{5FC86757-0CA4-4373-92EF-0B0FDE09B3D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2" name="TextBox 10">
                <a:extLst>
                  <a:ext uri="{FF2B5EF4-FFF2-40B4-BE49-F238E27FC236}">
                    <a16:creationId xmlns:a16="http://schemas.microsoft.com/office/drawing/2014/main" id="{63F7B114-7F22-BD0E-F25C-ABB41CC1C8F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3" name="Group 11">
              <a:extLst>
                <a:ext uri="{FF2B5EF4-FFF2-40B4-BE49-F238E27FC236}">
                  <a16:creationId xmlns:a16="http://schemas.microsoft.com/office/drawing/2014/main" id="{B9A62D49-372B-44C0-71F4-0918049FBCCF}"/>
                </a:ext>
              </a:extLst>
            </p:cNvPr>
            <p:cNvGrpSpPr/>
            <p:nvPr/>
          </p:nvGrpSpPr>
          <p:grpSpPr>
            <a:xfrm>
              <a:off x="10383167" y="5676838"/>
              <a:ext cx="918339" cy="918339"/>
              <a:chOff x="0" y="0"/>
              <a:chExt cx="812800" cy="812800"/>
            </a:xfrm>
            <a:solidFill>
              <a:srgbClr val="7A54A1"/>
            </a:solidFill>
          </p:grpSpPr>
          <p:sp>
            <p:nvSpPr>
              <p:cNvPr id="24" name="Freeform 12">
                <a:extLst>
                  <a:ext uri="{FF2B5EF4-FFF2-40B4-BE49-F238E27FC236}">
                    <a16:creationId xmlns:a16="http://schemas.microsoft.com/office/drawing/2014/main" id="{B39A0A9C-B0B7-0B14-03DF-A82577259A8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5" name="TextBox 13">
                <a:extLst>
                  <a:ext uri="{FF2B5EF4-FFF2-40B4-BE49-F238E27FC236}">
                    <a16:creationId xmlns:a16="http://schemas.microsoft.com/office/drawing/2014/main" id="{C7AC654A-B02E-5B16-6D23-12ED4DD5FB26}"/>
                  </a:ext>
                </a:extLst>
              </p:cNvPr>
              <p:cNvSpPr txBox="1"/>
              <p:nvPr/>
            </p:nvSpPr>
            <p:spPr>
              <a:xfrm>
                <a:off x="0" y="-38100"/>
                <a:ext cx="812800" cy="850900"/>
              </a:xfrm>
              <a:prstGeom prst="rect">
                <a:avLst/>
              </a:prstGeom>
              <a:grpFill/>
            </p:spPr>
            <p:txBody>
              <a:bodyPr lIns="50800" tIns="50800" rIns="50800" bIns="50800" rtlCol="0" anchor="ctr"/>
              <a:lstStyle/>
              <a:p>
                <a:pPr algn="ctr"/>
                <a:r>
                  <a:rPr lang="en-US" sz="5400" b="1" dirty="0">
                    <a:solidFill>
                      <a:schemeClr val="bg1"/>
                    </a:solidFill>
                  </a:rPr>
                  <a:t>04</a:t>
                </a:r>
                <a:endParaRPr sz="5400" b="1" dirty="0">
                  <a:solidFill>
                    <a:schemeClr val="bg1"/>
                  </a:solidFill>
                </a:endParaRPr>
              </a:p>
            </p:txBody>
          </p:sp>
        </p:grpSp>
      </p:grpSp>
      <p:sp>
        <p:nvSpPr>
          <p:cNvPr id="29" name="TextBox 32">
            <a:extLst>
              <a:ext uri="{FF2B5EF4-FFF2-40B4-BE49-F238E27FC236}">
                <a16:creationId xmlns:a16="http://schemas.microsoft.com/office/drawing/2014/main" id="{D24CCCF8-F22B-85A3-228B-1EE6937F8C2C}"/>
              </a:ext>
            </a:extLst>
          </p:cNvPr>
          <p:cNvSpPr txBox="1"/>
          <p:nvPr/>
        </p:nvSpPr>
        <p:spPr>
          <a:xfrm>
            <a:off x="3991537" y="7855082"/>
            <a:ext cx="7286063" cy="634789"/>
          </a:xfrm>
          <a:prstGeom prst="rect">
            <a:avLst/>
          </a:prstGeom>
        </p:spPr>
        <p:txBody>
          <a:bodyPr wrap="square" lIns="0" tIns="0" rIns="0" bIns="0" rtlCol="0" anchor="t">
            <a:spAutoFit/>
          </a:bodyPr>
          <a:lstStyle/>
          <a:p>
            <a:pPr marL="0" lvl="0" indent="0">
              <a:lnSpc>
                <a:spcPts val="5040"/>
              </a:lnSpc>
              <a:spcBef>
                <a:spcPct val="0"/>
              </a:spcBef>
            </a:pPr>
            <a:r>
              <a:rPr lang="en-US" sz="4000" u="none" dirty="0">
                <a:solidFill>
                  <a:srgbClr val="000000"/>
                </a:solidFill>
                <a:latin typeface="Agrandir Narrow"/>
              </a:rPr>
              <a:t>ML Algorithm: Decision Tree (DT)</a:t>
            </a:r>
            <a:endParaRPr lang="en-US" sz="4200" u="none" dirty="0">
              <a:solidFill>
                <a:srgbClr val="000000"/>
              </a:solidFill>
              <a:latin typeface="Agrandir Narrow"/>
            </a:endParaRPr>
          </a:p>
        </p:txBody>
      </p:sp>
    </p:spTree>
    <p:extLst>
      <p:ext uri="{BB962C8B-B14F-4D97-AF65-F5344CB8AC3E}">
        <p14:creationId xmlns:p14="http://schemas.microsoft.com/office/powerpoint/2010/main" val="2317435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7" name="Picture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697729" y="-425289"/>
            <a:ext cx="2168999" cy="1187034"/>
          </a:xfrm>
          <a:prstGeom prst="rect">
            <a:avLst/>
          </a:prstGeom>
        </p:spPr>
      </p:pic>
      <p:pic>
        <p:nvPicPr>
          <p:cNvPr id="28" name="Picture 28"/>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5715" r="-390"/>
          <a:stretch/>
        </p:blipFill>
        <p:spPr>
          <a:xfrm flipH="1">
            <a:off x="15555859" y="1786000"/>
            <a:ext cx="2713443" cy="6055866"/>
          </a:xfrm>
          <a:prstGeom prst="rect">
            <a:avLst/>
          </a:prstGeom>
        </p:spPr>
      </p:pic>
      <p:pic>
        <p:nvPicPr>
          <p:cNvPr id="39" name="Picture 3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12946" y="761745"/>
            <a:ext cx="3432328" cy="1029698"/>
          </a:xfrm>
          <a:prstGeom prst="rect">
            <a:avLst/>
          </a:prstGeom>
        </p:spPr>
      </p:pic>
      <p:sp>
        <p:nvSpPr>
          <p:cNvPr id="40" name="Rectangle: Rounded Corners 39">
            <a:extLst>
              <a:ext uri="{FF2B5EF4-FFF2-40B4-BE49-F238E27FC236}">
                <a16:creationId xmlns:a16="http://schemas.microsoft.com/office/drawing/2014/main" id="{39581849-36CF-43A8-015E-79CED4B0B104}"/>
              </a:ext>
            </a:extLst>
          </p:cNvPr>
          <p:cNvSpPr/>
          <p:nvPr/>
        </p:nvSpPr>
        <p:spPr>
          <a:xfrm>
            <a:off x="5057702" y="1722469"/>
            <a:ext cx="8172595" cy="1093435"/>
          </a:xfrm>
          <a:prstGeom prst="roundRect">
            <a:avLst>
              <a:gd name="adj" fmla="val 35101"/>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rPr>
              <a:t>Reinforcement Learning</a:t>
            </a:r>
            <a:endParaRPr kumimoji="0" lang="en-US" sz="4800"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endParaRPr>
          </a:p>
        </p:txBody>
      </p:sp>
      <p:grpSp>
        <p:nvGrpSpPr>
          <p:cNvPr id="30" name="Group 2">
            <a:extLst>
              <a:ext uri="{FF2B5EF4-FFF2-40B4-BE49-F238E27FC236}">
                <a16:creationId xmlns:a16="http://schemas.microsoft.com/office/drawing/2014/main" id="{00C9A5B3-F4E2-F181-3CD4-9A398F0DEA0D}"/>
              </a:ext>
            </a:extLst>
          </p:cNvPr>
          <p:cNvGrpSpPr/>
          <p:nvPr/>
        </p:nvGrpSpPr>
        <p:grpSpPr>
          <a:xfrm>
            <a:off x="1434862" y="4059564"/>
            <a:ext cx="555114" cy="555114"/>
            <a:chOff x="0" y="0"/>
            <a:chExt cx="812800" cy="812800"/>
          </a:xfrm>
        </p:grpSpPr>
        <p:sp>
          <p:nvSpPr>
            <p:cNvPr id="41" name="Freeform 3">
              <a:extLst>
                <a:ext uri="{FF2B5EF4-FFF2-40B4-BE49-F238E27FC236}">
                  <a16:creationId xmlns:a16="http://schemas.microsoft.com/office/drawing/2014/main" id="{D263E8C5-2A71-000A-9DD2-4B1F2F37944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42" name="TextBox 4">
              <a:extLst>
                <a:ext uri="{FF2B5EF4-FFF2-40B4-BE49-F238E27FC236}">
                  <a16:creationId xmlns:a16="http://schemas.microsoft.com/office/drawing/2014/main" id="{292C5D20-6AB5-4F3B-0FCD-E0B615F1F33C}"/>
                </a:ext>
              </a:extLst>
            </p:cNvPr>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3" name="Group 5">
            <a:extLst>
              <a:ext uri="{FF2B5EF4-FFF2-40B4-BE49-F238E27FC236}">
                <a16:creationId xmlns:a16="http://schemas.microsoft.com/office/drawing/2014/main" id="{C76800C3-32B7-A9E2-8552-3D1C861D73C4}"/>
              </a:ext>
            </a:extLst>
          </p:cNvPr>
          <p:cNvGrpSpPr/>
          <p:nvPr/>
        </p:nvGrpSpPr>
        <p:grpSpPr>
          <a:xfrm>
            <a:off x="1375419" y="4009852"/>
            <a:ext cx="555114" cy="555114"/>
            <a:chOff x="0" y="0"/>
            <a:chExt cx="812800" cy="812800"/>
          </a:xfrm>
          <a:solidFill>
            <a:srgbClr val="FF9B15"/>
          </a:solidFill>
        </p:grpSpPr>
        <p:sp>
          <p:nvSpPr>
            <p:cNvPr id="44" name="Freeform 6">
              <a:extLst>
                <a:ext uri="{FF2B5EF4-FFF2-40B4-BE49-F238E27FC236}">
                  <a16:creationId xmlns:a16="http://schemas.microsoft.com/office/drawing/2014/main" id="{917D0FFE-DC6D-00D2-AB3F-B11631D8723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45" name="TextBox 7">
              <a:extLst>
                <a:ext uri="{FF2B5EF4-FFF2-40B4-BE49-F238E27FC236}">
                  <a16:creationId xmlns:a16="http://schemas.microsoft.com/office/drawing/2014/main" id="{8FB1BEE3-FF2A-8DD6-6D82-05568C90A201}"/>
                </a:ext>
              </a:extLst>
            </p:cNvPr>
            <p:cNvSpPr txBox="1"/>
            <p:nvPr/>
          </p:nvSpPr>
          <p:spPr>
            <a:xfrm>
              <a:off x="0" y="-38100"/>
              <a:ext cx="812800" cy="850900"/>
            </a:xfrm>
            <a:prstGeom prst="rect">
              <a:avLst/>
            </a:prstGeom>
            <a:solidFill>
              <a:srgbClr val="D662A6"/>
            </a:solidFill>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6" name="TextBox 18">
            <a:extLst>
              <a:ext uri="{FF2B5EF4-FFF2-40B4-BE49-F238E27FC236}">
                <a16:creationId xmlns:a16="http://schemas.microsoft.com/office/drawing/2014/main" id="{4A379D60-DC88-36EB-95C9-9FEBEBFA9A55}"/>
              </a:ext>
            </a:extLst>
          </p:cNvPr>
          <p:cNvSpPr txBox="1"/>
          <p:nvPr/>
        </p:nvSpPr>
        <p:spPr>
          <a:xfrm>
            <a:off x="2286000" y="3855065"/>
            <a:ext cx="11580728" cy="2295244"/>
          </a:xfrm>
          <a:prstGeom prst="rect">
            <a:avLst/>
          </a:prstGeom>
        </p:spPr>
        <p:txBody>
          <a:bodyPr wrap="square" lIns="0" tIns="0" rIns="0" bIns="0" rtlCol="0" anchor="t">
            <a:spAutoFit/>
          </a:bodyPr>
          <a:lstStyle/>
          <a:p>
            <a:pPr marL="0" marR="0" lvl="0" indent="0" algn="just" defTabSz="914400" rtl="0" eaLnBrk="1" fontAlgn="auto" latinLnBrk="0" hangingPunct="1">
              <a:lnSpc>
                <a:spcPts val="3565"/>
              </a:lnSpc>
              <a:spcBef>
                <a:spcPct val="0"/>
              </a:spcBef>
              <a:spcAft>
                <a:spcPts val="0"/>
              </a:spcAft>
              <a:buClrTx/>
              <a:buSzTx/>
              <a:buFontTx/>
              <a:buNone/>
              <a:tabLst/>
              <a:defRPr/>
            </a:pPr>
            <a:r>
              <a:rPr kumimoji="0" lang="en-GB" sz="3200" b="0" i="0" u="none" strike="noStrike" kern="1200" cap="none" spc="0" normalizeH="0" baseline="0" noProof="0" dirty="0">
                <a:ln>
                  <a:noFill/>
                </a:ln>
                <a:solidFill>
                  <a:srgbClr val="050A30"/>
                </a:solidFill>
                <a:effectLst/>
                <a:uLnTx/>
                <a:uFillTx/>
                <a:latin typeface="Agrandir Narrow"/>
                <a:ea typeface="+mn-ea"/>
                <a:cs typeface="+mn-cs"/>
              </a:rPr>
              <a:t>Reinforcement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p>
        </p:txBody>
      </p:sp>
      <p:sp>
        <p:nvSpPr>
          <p:cNvPr id="2" name="Slide Number Placeholder 1">
            <a:extLst>
              <a:ext uri="{FF2B5EF4-FFF2-40B4-BE49-F238E27FC236}">
                <a16:creationId xmlns:a16="http://schemas.microsoft.com/office/drawing/2014/main" id="{07A16785-E739-6816-E901-39B8DD60D47B}"/>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655459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F095346-0E5E-1A59-43D7-852024972C85}"/>
              </a:ext>
            </a:extLst>
          </p:cNvPr>
          <p:cNvSpPr/>
          <p:nvPr/>
        </p:nvSpPr>
        <p:spPr>
          <a:xfrm>
            <a:off x="10708610" y="3427684"/>
            <a:ext cx="6662840" cy="4198086"/>
          </a:xfrm>
          <a:prstGeom prst="roundRect">
            <a:avLst>
              <a:gd name="adj" fmla="val 948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2466" y="526892"/>
            <a:ext cx="2344167" cy="1282899"/>
          </a:xfrm>
          <a:prstGeom prst="rect">
            <a:avLst/>
          </a:prstGeom>
        </p:spPr>
      </p:pic>
      <p:grpSp>
        <p:nvGrpSpPr>
          <p:cNvPr id="3" name="Group 3"/>
          <p:cNvGrpSpPr>
            <a:grpSpLocks noChangeAspect="1"/>
          </p:cNvGrpSpPr>
          <p:nvPr/>
        </p:nvGrpSpPr>
        <p:grpSpPr>
          <a:xfrm>
            <a:off x="10708610" y="3458356"/>
            <a:ext cx="6663552" cy="4150550"/>
            <a:chOff x="0" y="0"/>
            <a:chExt cx="11289030" cy="6350000"/>
          </a:xfrm>
        </p:grpSpPr>
        <p:sp>
          <p:nvSpPr>
            <p:cNvPr id="4" name="Freeform 4"/>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chemeClr val="tx1">
                <a:alpha val="0"/>
              </a:schemeClr>
            </a:solidFill>
            <a:ln w="12700">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15585" y="1320623"/>
            <a:ext cx="850914" cy="850914"/>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22272" y="5247922"/>
            <a:ext cx="850914" cy="850914"/>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63575" y="6098836"/>
            <a:ext cx="530331" cy="530331"/>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501385" y="2171537"/>
            <a:ext cx="489694" cy="489694"/>
          </a:xfrm>
          <a:prstGeom prst="rect">
            <a:avLst/>
          </a:prstGeom>
        </p:spPr>
      </p:pic>
      <p:pic>
        <p:nvPicPr>
          <p:cNvPr id="16" name="Picture 24">
            <a:extLst>
              <a:ext uri="{FF2B5EF4-FFF2-40B4-BE49-F238E27FC236}">
                <a16:creationId xmlns:a16="http://schemas.microsoft.com/office/drawing/2014/main" id="{2FF86D9F-4301-0DDA-8174-25D32FEE8F3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0319" y="8331720"/>
            <a:ext cx="1684230" cy="1709640"/>
          </a:xfrm>
          <a:prstGeom prst="rect">
            <a:avLst/>
          </a:prstGeom>
        </p:spPr>
      </p:pic>
      <p:pic>
        <p:nvPicPr>
          <p:cNvPr id="17" name="Picture 26">
            <a:extLst>
              <a:ext uri="{FF2B5EF4-FFF2-40B4-BE49-F238E27FC236}">
                <a16:creationId xmlns:a16="http://schemas.microsoft.com/office/drawing/2014/main" id="{DFF58AED-57BB-C917-1698-64292CD9E1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154400" y="8166009"/>
            <a:ext cx="3432328" cy="1029698"/>
          </a:xfrm>
          <a:prstGeom prst="rect">
            <a:avLst/>
          </a:prstGeom>
        </p:spPr>
      </p:pic>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66229038-7FEA-9D07-AFAB-F82AFA5B0A67}"/>
                  </a:ext>
                </a:extLst>
              </p14:cNvPr>
              <p14:cNvContentPartPr/>
              <p14:nvPr/>
            </p14:nvContentPartPr>
            <p14:xfrm>
              <a:off x="3167421" y="384730"/>
              <a:ext cx="360" cy="360"/>
            </p14:xfrm>
          </p:contentPart>
        </mc:Choice>
        <mc:Fallback xmlns="">
          <p:pic>
            <p:nvPicPr>
              <p:cNvPr id="15" name="Ink 14">
                <a:extLst>
                  <a:ext uri="{FF2B5EF4-FFF2-40B4-BE49-F238E27FC236}">
                    <a16:creationId xmlns:a16="http://schemas.microsoft.com/office/drawing/2014/main" id="{66229038-7FEA-9D07-AFAB-F82AFA5B0A67}"/>
                  </a:ext>
                </a:extLst>
              </p:cNvPr>
              <p:cNvPicPr/>
              <p:nvPr/>
            </p:nvPicPr>
            <p:blipFill>
              <a:blip r:embed="rId17"/>
              <a:stretch>
                <a:fillRect/>
              </a:stretch>
            </p:blipFill>
            <p:spPr>
              <a:xfrm>
                <a:off x="3158781" y="3757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C277DFE1-DE42-70D9-FCFF-D5184797A4E0}"/>
                  </a:ext>
                </a:extLst>
              </p14:cNvPr>
              <p14:cNvContentPartPr/>
              <p14:nvPr/>
            </p14:nvContentPartPr>
            <p14:xfrm>
              <a:off x="14722701" y="9912130"/>
              <a:ext cx="360" cy="360"/>
            </p14:xfrm>
          </p:contentPart>
        </mc:Choice>
        <mc:Fallback xmlns="">
          <p:pic>
            <p:nvPicPr>
              <p:cNvPr id="34" name="Ink 33">
                <a:extLst>
                  <a:ext uri="{FF2B5EF4-FFF2-40B4-BE49-F238E27FC236}">
                    <a16:creationId xmlns:a16="http://schemas.microsoft.com/office/drawing/2014/main" id="{C277DFE1-DE42-70D9-FCFF-D5184797A4E0}"/>
                  </a:ext>
                </a:extLst>
              </p:cNvPr>
              <p:cNvPicPr/>
              <p:nvPr/>
            </p:nvPicPr>
            <p:blipFill>
              <a:blip r:embed="rId17"/>
              <a:stretch>
                <a:fillRect/>
              </a:stretch>
            </p:blipFill>
            <p:spPr>
              <a:xfrm>
                <a:off x="14713701" y="9903130"/>
                <a:ext cx="18000" cy="18000"/>
              </a:xfrm>
              <a:prstGeom prst="rect">
                <a:avLst/>
              </a:prstGeom>
            </p:spPr>
          </p:pic>
        </mc:Fallback>
      </mc:AlternateContent>
      <p:pic>
        <p:nvPicPr>
          <p:cNvPr id="7" name="Picture 6">
            <a:extLst>
              <a:ext uri="{FF2B5EF4-FFF2-40B4-BE49-F238E27FC236}">
                <a16:creationId xmlns:a16="http://schemas.microsoft.com/office/drawing/2014/main" id="{AABDAD50-83C4-3C1B-9A7A-12E4CB6695FF}"/>
              </a:ext>
            </a:extLst>
          </p:cNvPr>
          <p:cNvPicPr>
            <a:picLocks noChangeAspect="1"/>
          </p:cNvPicPr>
          <p:nvPr/>
        </p:nvPicPr>
        <p:blipFill>
          <a:blip r:embed="rId19"/>
          <a:stretch>
            <a:fillRect/>
          </a:stretch>
        </p:blipFill>
        <p:spPr>
          <a:xfrm>
            <a:off x="10750637" y="3716130"/>
            <a:ext cx="6578785" cy="3693224"/>
          </a:xfrm>
          <a:prstGeom prst="rect">
            <a:avLst/>
          </a:prstGeom>
        </p:spPr>
      </p:pic>
      <p:sp>
        <p:nvSpPr>
          <p:cNvPr id="6" name="Oval 5">
            <a:extLst>
              <a:ext uri="{FF2B5EF4-FFF2-40B4-BE49-F238E27FC236}">
                <a16:creationId xmlns:a16="http://schemas.microsoft.com/office/drawing/2014/main" id="{FF626A01-15C4-419F-1794-569F9E7B1D11}"/>
              </a:ext>
            </a:extLst>
          </p:cNvPr>
          <p:cNvSpPr/>
          <p:nvPr/>
        </p:nvSpPr>
        <p:spPr>
          <a:xfrm>
            <a:off x="16496335" y="3648074"/>
            <a:ext cx="818292" cy="6214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Rounded Corners 13">
            <a:extLst>
              <a:ext uri="{FF2B5EF4-FFF2-40B4-BE49-F238E27FC236}">
                <a16:creationId xmlns:a16="http://schemas.microsoft.com/office/drawing/2014/main" id="{B734B57B-07E0-B1C7-FEF0-F142269914D5}"/>
              </a:ext>
            </a:extLst>
          </p:cNvPr>
          <p:cNvSpPr/>
          <p:nvPr/>
        </p:nvSpPr>
        <p:spPr>
          <a:xfrm>
            <a:off x="5057702" y="1125189"/>
            <a:ext cx="8172595" cy="1093435"/>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rPr>
              <a:t>Reinforcement Learning</a:t>
            </a:r>
            <a:endParaRPr kumimoji="0" lang="en-US" sz="4800"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endParaRPr>
          </a:p>
        </p:txBody>
      </p:sp>
      <p:sp>
        <p:nvSpPr>
          <p:cNvPr id="9" name="Slide Number Placeholder 8">
            <a:extLst>
              <a:ext uri="{FF2B5EF4-FFF2-40B4-BE49-F238E27FC236}">
                <a16:creationId xmlns:a16="http://schemas.microsoft.com/office/drawing/2014/main" id="{F8A6AD4A-1751-8AAE-4633-25A81CAC9C01}"/>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18" name="TextBox 8">
            <a:extLst>
              <a:ext uri="{FF2B5EF4-FFF2-40B4-BE49-F238E27FC236}">
                <a16:creationId xmlns:a16="http://schemas.microsoft.com/office/drawing/2014/main" id="{A49699C8-FAAE-A8BE-1539-9EC9B2BE8C5C}"/>
              </a:ext>
            </a:extLst>
          </p:cNvPr>
          <p:cNvSpPr txBox="1"/>
          <p:nvPr/>
        </p:nvSpPr>
        <p:spPr>
          <a:xfrm>
            <a:off x="1673186" y="3680612"/>
            <a:ext cx="8313564" cy="3692229"/>
          </a:xfrm>
          <a:prstGeom prst="rect">
            <a:avLst/>
          </a:prstGeom>
        </p:spPr>
        <p:txBody>
          <a:bodyPr wrap="square" lIns="0" tIns="0" rIns="0" bIns="0" rtlCol="0" anchor="t">
            <a:spAutoFit/>
          </a:bodyPr>
          <a:lstStyle/>
          <a:p>
            <a:pPr marL="0" marR="0" lvl="0" indent="0" algn="just" defTabSz="914400" rtl="0" eaLnBrk="1" fontAlgn="auto" latinLnBrk="0" hangingPunct="1">
              <a:lnSpc>
                <a:spcPts val="3565"/>
              </a:lnSpc>
              <a:spcBef>
                <a:spcPct val="0"/>
              </a:spcBef>
              <a:spcAft>
                <a:spcPts val="0"/>
              </a:spcAft>
              <a:buClrTx/>
              <a:buSzTx/>
              <a:buFontTx/>
              <a:buNone/>
              <a:tabLst/>
              <a:defRPr/>
            </a:pPr>
            <a:r>
              <a:rPr kumimoji="0" lang="en-GB" sz="2971" b="0" i="0" u="none" strike="noStrike" kern="1200" cap="none" spc="0" normalizeH="0" baseline="0" noProof="0" dirty="0">
                <a:ln>
                  <a:noFill/>
                </a:ln>
                <a:solidFill>
                  <a:prstClr val="black"/>
                </a:solidFill>
                <a:effectLst/>
                <a:uLnTx/>
                <a:uFillTx/>
                <a:latin typeface="Agrandir Narrow"/>
                <a:ea typeface="+mn-ea"/>
                <a:cs typeface="+mn-cs"/>
              </a:rPr>
              <a:t>An agent acts on its environment, it receives some evaluation of its action, but it is not told which action is the correct one to achieve its goal.</a:t>
            </a:r>
          </a:p>
          <a:p>
            <a:pPr marL="0" marR="0" lvl="0" indent="0" algn="just" defTabSz="914400" rtl="0" eaLnBrk="1" fontAlgn="auto" latinLnBrk="0" hangingPunct="1">
              <a:lnSpc>
                <a:spcPts val="3565"/>
              </a:lnSpc>
              <a:spcBef>
                <a:spcPct val="0"/>
              </a:spcBef>
              <a:spcAft>
                <a:spcPts val="0"/>
              </a:spcAft>
              <a:buClrTx/>
              <a:buSzTx/>
              <a:buFontTx/>
              <a:buNone/>
              <a:tabLst/>
              <a:defRPr/>
            </a:pPr>
            <a:r>
              <a:rPr lang="en-GB" sz="2971" dirty="0">
                <a:solidFill>
                  <a:prstClr val="black"/>
                </a:solidFill>
                <a:latin typeface="Agrandir Narrow"/>
              </a:rPr>
              <a:t>Thus, t</a:t>
            </a:r>
            <a:r>
              <a:rPr kumimoji="0" lang="en-GB" sz="2971" b="0" i="0" u="none" strike="noStrike" kern="1200" cap="none" spc="0" normalizeH="0" baseline="0" noProof="0" dirty="0">
                <a:ln>
                  <a:noFill/>
                </a:ln>
                <a:solidFill>
                  <a:prstClr val="black"/>
                </a:solidFill>
                <a:effectLst/>
                <a:uLnTx/>
                <a:uFillTx/>
                <a:latin typeface="Agrandir Narrow"/>
                <a:ea typeface="+mn-ea"/>
                <a:cs typeface="+mn-cs"/>
              </a:rPr>
              <a:t>he agent learns to perform the “actions” that maximize the rewards and minimize the punishments.</a:t>
            </a:r>
          </a:p>
          <a:p>
            <a:pPr marL="0" marR="0" lvl="0" indent="0" algn="just" defTabSz="914400" rtl="0" eaLnBrk="1" fontAlgn="auto" latinLnBrk="0" hangingPunct="1">
              <a:lnSpc>
                <a:spcPts val="3565"/>
              </a:lnSpc>
              <a:spcBef>
                <a:spcPct val="0"/>
              </a:spcBef>
              <a:spcAft>
                <a:spcPts val="0"/>
              </a:spcAft>
              <a:buClrTx/>
              <a:buSzTx/>
              <a:buFontTx/>
              <a:buNone/>
              <a:tabLst/>
              <a:defRPr/>
            </a:pPr>
            <a:r>
              <a:rPr kumimoji="0" lang="en-GB" sz="2971" b="0" i="0" u="none" strike="noStrike" kern="1200" cap="none" spc="0" normalizeH="0" baseline="0" noProof="0" dirty="0">
                <a:ln>
                  <a:noFill/>
                </a:ln>
                <a:solidFill>
                  <a:prstClr val="black"/>
                </a:solidFill>
                <a:effectLst/>
                <a:uLnTx/>
                <a:uFillTx/>
                <a:latin typeface="Agrandir Narrow"/>
                <a:ea typeface="+mn-ea"/>
                <a:cs typeface="+mn-cs"/>
              </a:rPr>
              <a:t>An environment is considered solved if the agent rewards reach the predefined threshold.</a:t>
            </a:r>
            <a:endParaRPr kumimoji="0" lang="en-US" sz="2971" b="0" i="0" u="none" strike="noStrike" kern="1200" cap="none" spc="0" normalizeH="0" baseline="0" noProof="0" dirty="0">
              <a:ln>
                <a:noFill/>
              </a:ln>
              <a:solidFill>
                <a:prstClr val="black"/>
              </a:solidFill>
              <a:effectLst/>
              <a:uLnTx/>
              <a:uFillTx/>
              <a:latin typeface="Agrandir Narrow"/>
              <a:ea typeface="+mn-ea"/>
              <a:cs typeface="+mn-cs"/>
            </a:endParaRPr>
          </a:p>
        </p:txBody>
      </p:sp>
    </p:spTree>
    <p:extLst>
      <p:ext uri="{BB962C8B-B14F-4D97-AF65-F5344CB8AC3E}">
        <p14:creationId xmlns:p14="http://schemas.microsoft.com/office/powerpoint/2010/main" val="52152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2466" y="526892"/>
            <a:ext cx="2344167" cy="1282899"/>
          </a:xfrm>
          <a:prstGeom prst="rect">
            <a:avLst/>
          </a:prstGeom>
        </p:spPr>
      </p:pic>
      <p:sp>
        <p:nvSpPr>
          <p:cNvPr id="8" name="TextBox 8"/>
          <p:cNvSpPr txBox="1"/>
          <p:nvPr/>
        </p:nvSpPr>
        <p:spPr>
          <a:xfrm>
            <a:off x="4610100" y="7594557"/>
            <a:ext cx="9067800" cy="910249"/>
          </a:xfrm>
          <a:prstGeom prst="rect">
            <a:avLst/>
          </a:prstGeom>
        </p:spPr>
        <p:txBody>
          <a:bodyPr wrap="square" lIns="0" tIns="0" rIns="0" bIns="0" rtlCol="0" anchor="t">
            <a:spAutoFit/>
          </a:bodyPr>
          <a:lstStyle/>
          <a:p>
            <a:pPr marL="0" marR="0" lvl="0" indent="0" algn="ctr" defTabSz="914400" rtl="0" eaLnBrk="1" fontAlgn="auto" latinLnBrk="0" hangingPunct="1">
              <a:lnSpc>
                <a:spcPts val="3565"/>
              </a:lnSpc>
              <a:spcBef>
                <a:spcPct val="0"/>
              </a:spcBef>
              <a:spcAft>
                <a:spcPts val="0"/>
              </a:spcAft>
              <a:buClrTx/>
              <a:buSzTx/>
              <a:buFontTx/>
              <a:buNone/>
              <a:tabLst/>
              <a:defRPr/>
            </a:pPr>
            <a:r>
              <a:rPr kumimoji="0" lang="en-GB" sz="2971" b="0" i="0" u="none" strike="noStrike" kern="1200" cap="none" spc="0" normalizeH="0" baseline="0" noProof="0" dirty="0">
                <a:ln>
                  <a:noFill/>
                </a:ln>
                <a:solidFill>
                  <a:srgbClr val="213969"/>
                </a:solidFill>
                <a:effectLst/>
                <a:uLnTx/>
                <a:uFillTx/>
                <a:latin typeface="Agrandir Narrow"/>
                <a:ea typeface="+mn-ea"/>
                <a:cs typeface="+mn-cs"/>
              </a:rPr>
              <a:t>The goal of the robot is to get the reward that is the diamond and avoid the hurdles that are fired. </a:t>
            </a:r>
            <a:endParaRPr kumimoji="0" lang="en-US" sz="2971" b="0" i="0" u="none" strike="noStrike" kern="1200" cap="none" spc="0" normalizeH="0" baseline="0" noProof="0" dirty="0">
              <a:ln>
                <a:noFill/>
              </a:ln>
              <a:solidFill>
                <a:srgbClr val="213969"/>
              </a:solidFill>
              <a:effectLst/>
              <a:uLnTx/>
              <a:uFillTx/>
              <a:latin typeface="Agrandir Narrow"/>
              <a:ea typeface="+mn-ea"/>
              <a:cs typeface="+mn-cs"/>
            </a:endParaRPr>
          </a:p>
        </p:txBody>
      </p:sp>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15585" y="1320623"/>
            <a:ext cx="850914" cy="850914"/>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93563" y="5143500"/>
            <a:ext cx="850914" cy="850914"/>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34866" y="5994414"/>
            <a:ext cx="530331" cy="530331"/>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501385" y="2171537"/>
            <a:ext cx="489694" cy="489694"/>
          </a:xfrm>
          <a:prstGeom prst="rect">
            <a:avLst/>
          </a:prstGeom>
        </p:spPr>
      </p:pic>
      <p:pic>
        <p:nvPicPr>
          <p:cNvPr id="16" name="Picture 24">
            <a:extLst>
              <a:ext uri="{FF2B5EF4-FFF2-40B4-BE49-F238E27FC236}">
                <a16:creationId xmlns:a16="http://schemas.microsoft.com/office/drawing/2014/main" id="{2FF86D9F-4301-0DDA-8174-25D32FEE8F3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0319" y="8331720"/>
            <a:ext cx="1684230" cy="1709640"/>
          </a:xfrm>
          <a:prstGeom prst="rect">
            <a:avLst/>
          </a:prstGeom>
        </p:spPr>
      </p:pic>
      <p:graphicFrame>
        <p:nvGraphicFramePr>
          <p:cNvPr id="18" name="Table 20">
            <a:extLst>
              <a:ext uri="{FF2B5EF4-FFF2-40B4-BE49-F238E27FC236}">
                <a16:creationId xmlns:a16="http://schemas.microsoft.com/office/drawing/2014/main" id="{14ACAC96-06AD-8E54-ED71-9BF105E65DA2}"/>
              </a:ext>
            </a:extLst>
          </p:cNvPr>
          <p:cNvGraphicFramePr>
            <a:graphicFrameLocks noGrp="1"/>
          </p:cNvGraphicFramePr>
          <p:nvPr>
            <p:extLst>
              <p:ext uri="{D42A27DB-BD31-4B8C-83A1-F6EECF244321}">
                <p14:modId xmlns:p14="http://schemas.microsoft.com/office/powerpoint/2010/main" val="894815954"/>
              </p:ext>
            </p:extLst>
          </p:nvPr>
        </p:nvGraphicFramePr>
        <p:xfrm>
          <a:off x="6583194" y="3284711"/>
          <a:ext cx="5056668" cy="3901086"/>
        </p:xfrm>
        <a:graphic>
          <a:graphicData uri="http://schemas.openxmlformats.org/drawingml/2006/table">
            <a:tbl>
              <a:tblPr firstRow="1" bandRow="1">
                <a:tableStyleId>{5940675A-B579-460E-94D1-54222C63F5DA}</a:tableStyleId>
              </a:tblPr>
              <a:tblGrid>
                <a:gridCol w="1264167">
                  <a:extLst>
                    <a:ext uri="{9D8B030D-6E8A-4147-A177-3AD203B41FA5}">
                      <a16:colId xmlns:a16="http://schemas.microsoft.com/office/drawing/2014/main" val="2099757999"/>
                    </a:ext>
                  </a:extLst>
                </a:gridCol>
                <a:gridCol w="1264167">
                  <a:extLst>
                    <a:ext uri="{9D8B030D-6E8A-4147-A177-3AD203B41FA5}">
                      <a16:colId xmlns:a16="http://schemas.microsoft.com/office/drawing/2014/main" val="1177523405"/>
                    </a:ext>
                  </a:extLst>
                </a:gridCol>
                <a:gridCol w="1264167">
                  <a:extLst>
                    <a:ext uri="{9D8B030D-6E8A-4147-A177-3AD203B41FA5}">
                      <a16:colId xmlns:a16="http://schemas.microsoft.com/office/drawing/2014/main" val="29777222"/>
                    </a:ext>
                  </a:extLst>
                </a:gridCol>
                <a:gridCol w="1264167">
                  <a:extLst>
                    <a:ext uri="{9D8B030D-6E8A-4147-A177-3AD203B41FA5}">
                      <a16:colId xmlns:a16="http://schemas.microsoft.com/office/drawing/2014/main" val="4196016047"/>
                    </a:ext>
                  </a:extLst>
                </a:gridCol>
              </a:tblGrid>
              <a:tr h="1300362">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3173517"/>
                  </a:ext>
                </a:extLst>
              </a:tr>
              <a:tr h="1300362">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943722"/>
                  </a:ext>
                </a:extLst>
              </a:tr>
              <a:tr h="1300362">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485630"/>
                  </a:ext>
                </a:extLst>
              </a:tr>
            </a:tbl>
          </a:graphicData>
        </a:graphic>
      </p:graphicFrame>
      <p:pic>
        <p:nvPicPr>
          <p:cNvPr id="25" name="Picture 29">
            <a:extLst>
              <a:ext uri="{FF2B5EF4-FFF2-40B4-BE49-F238E27FC236}">
                <a16:creationId xmlns:a16="http://schemas.microsoft.com/office/drawing/2014/main" id="{5496AE34-9F52-6EFA-D800-AA6FE78C5E93}"/>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761741" y="5958416"/>
            <a:ext cx="887302" cy="1107866"/>
          </a:xfrm>
          <a:prstGeom prst="rect">
            <a:avLst/>
          </a:prstGeom>
        </p:spPr>
      </p:pic>
      <p:pic>
        <p:nvPicPr>
          <p:cNvPr id="26" name="Picture 30">
            <a:extLst>
              <a:ext uri="{FF2B5EF4-FFF2-40B4-BE49-F238E27FC236}">
                <a16:creationId xmlns:a16="http://schemas.microsoft.com/office/drawing/2014/main" id="{F7B659DE-EBF5-15EE-5F0E-58FB01BBAA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0614492" y="6242822"/>
            <a:ext cx="821988" cy="684492"/>
          </a:xfrm>
          <a:prstGeom prst="rect">
            <a:avLst/>
          </a:prstGeom>
        </p:spPr>
      </p:pic>
      <p:pic>
        <p:nvPicPr>
          <p:cNvPr id="27" name="Picture 31">
            <a:extLst>
              <a:ext uri="{FF2B5EF4-FFF2-40B4-BE49-F238E27FC236}">
                <a16:creationId xmlns:a16="http://schemas.microsoft.com/office/drawing/2014/main" id="{C1E810A0-C8B6-0AA1-C2D5-DE99BBFB9E7A}"/>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8153400" y="5994414"/>
            <a:ext cx="821988" cy="958586"/>
          </a:xfrm>
          <a:prstGeom prst="rect">
            <a:avLst/>
          </a:prstGeom>
        </p:spPr>
      </p:pic>
      <p:pic>
        <p:nvPicPr>
          <p:cNvPr id="30" name="Picture 31">
            <a:extLst>
              <a:ext uri="{FF2B5EF4-FFF2-40B4-BE49-F238E27FC236}">
                <a16:creationId xmlns:a16="http://schemas.microsoft.com/office/drawing/2014/main" id="{10EEDFFC-C3D1-C6FB-FA84-AD68704D21E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8153400" y="3480658"/>
            <a:ext cx="821988" cy="958586"/>
          </a:xfrm>
          <a:prstGeom prst="rect">
            <a:avLst/>
          </a:prstGeom>
        </p:spPr>
      </p:pic>
      <p:pic>
        <p:nvPicPr>
          <p:cNvPr id="31" name="Picture 31">
            <a:extLst>
              <a:ext uri="{FF2B5EF4-FFF2-40B4-BE49-F238E27FC236}">
                <a16:creationId xmlns:a16="http://schemas.microsoft.com/office/drawing/2014/main" id="{76283199-631A-6C6B-B847-0AFDDE020873}"/>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0614492" y="4755961"/>
            <a:ext cx="821988" cy="958586"/>
          </a:xfrm>
          <a:prstGeom prst="rect">
            <a:avLst/>
          </a:prstGeom>
        </p:spPr>
      </p:pic>
      <p:sp>
        <p:nvSpPr>
          <p:cNvPr id="32" name="Rectangle: Rounded Corners 31">
            <a:extLst>
              <a:ext uri="{FF2B5EF4-FFF2-40B4-BE49-F238E27FC236}">
                <a16:creationId xmlns:a16="http://schemas.microsoft.com/office/drawing/2014/main" id="{636722ED-7046-5F04-5117-2F96D6B23178}"/>
              </a:ext>
            </a:extLst>
          </p:cNvPr>
          <p:cNvSpPr/>
          <p:nvPr/>
        </p:nvSpPr>
        <p:spPr>
          <a:xfrm>
            <a:off x="5057702" y="1125189"/>
            <a:ext cx="8172595" cy="1093435"/>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rPr>
              <a:t>Reinforcement Learning</a:t>
            </a:r>
            <a:endParaRPr kumimoji="0" lang="en-US" sz="4800"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endParaRPr>
          </a:p>
        </p:txBody>
      </p:sp>
      <p:sp>
        <p:nvSpPr>
          <p:cNvPr id="3" name="Slide Number Placeholder 2">
            <a:extLst>
              <a:ext uri="{FF2B5EF4-FFF2-40B4-BE49-F238E27FC236}">
                <a16:creationId xmlns:a16="http://schemas.microsoft.com/office/drawing/2014/main" id="{2DD00041-0521-566C-420A-EAF13380F04B}"/>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4" name="Picture 26">
            <a:extLst>
              <a:ext uri="{FF2B5EF4-FFF2-40B4-BE49-F238E27FC236}">
                <a16:creationId xmlns:a16="http://schemas.microsoft.com/office/drawing/2014/main" id="{7A1A571D-1DA0-AA86-1B9F-7AF3093CE75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6154400" y="8166009"/>
            <a:ext cx="3432328" cy="1029698"/>
          </a:xfrm>
          <a:prstGeom prst="rect">
            <a:avLst/>
          </a:prstGeom>
        </p:spPr>
      </p:pic>
    </p:spTree>
    <p:extLst>
      <p:ext uri="{BB962C8B-B14F-4D97-AF65-F5344CB8AC3E}">
        <p14:creationId xmlns:p14="http://schemas.microsoft.com/office/powerpoint/2010/main" val="608094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3" name="AutoShape 3"/>
          <p:cNvSpPr/>
          <p:nvPr/>
        </p:nvSpPr>
        <p:spPr>
          <a:xfrm>
            <a:off x="3162304" y="1706023"/>
            <a:ext cx="2846564" cy="1"/>
          </a:xfrm>
          <a:prstGeom prst="line">
            <a:avLst/>
          </a:prstGeom>
          <a:ln w="47625" cap="flat">
            <a:solidFill>
              <a:srgbClr val="050A30"/>
            </a:solidFill>
            <a:prstDash val="solid"/>
            <a:headEnd type="none" w="sm" len="sm"/>
            <a:tailEnd type="none" w="sm" len="sm"/>
          </a:ln>
        </p:spPr>
      </p:sp>
      <p:sp>
        <p:nvSpPr>
          <p:cNvPr id="4" name="AutoShape 4"/>
          <p:cNvSpPr/>
          <p:nvPr/>
        </p:nvSpPr>
        <p:spPr>
          <a:xfrm>
            <a:off x="12120093" y="1696923"/>
            <a:ext cx="2846558" cy="9097"/>
          </a:xfrm>
          <a:prstGeom prst="line">
            <a:avLst/>
          </a:prstGeom>
          <a:ln w="47625" cap="flat">
            <a:solidFill>
              <a:srgbClr val="050A30"/>
            </a:solidFill>
            <a:prstDash val="solid"/>
            <a:headEnd type="none" w="sm" len="sm"/>
            <a:tailEnd type="none" w="sm" len="sm"/>
          </a:ln>
        </p:spPr>
      </p:sp>
      <p:sp>
        <p:nvSpPr>
          <p:cNvPr id="5" name="AutoShape 5"/>
          <p:cNvSpPr/>
          <p:nvPr/>
        </p:nvSpPr>
        <p:spPr>
          <a:xfrm rot="5400000">
            <a:off x="2534544" y="2333783"/>
            <a:ext cx="1255520" cy="0"/>
          </a:xfrm>
          <a:prstGeom prst="line">
            <a:avLst/>
          </a:prstGeom>
          <a:ln w="47625" cap="flat">
            <a:solidFill>
              <a:srgbClr val="050A30"/>
            </a:solidFill>
            <a:prstDash val="solid"/>
            <a:headEnd type="none" w="sm" len="sm"/>
            <a:tailEnd type="triangle" w="lg" len="med"/>
          </a:ln>
        </p:spPr>
      </p:sp>
      <p:sp>
        <p:nvSpPr>
          <p:cNvPr id="6" name="AutoShape 6"/>
          <p:cNvSpPr/>
          <p:nvPr/>
        </p:nvSpPr>
        <p:spPr>
          <a:xfrm rot="5400000">
            <a:off x="14357941" y="2305633"/>
            <a:ext cx="1217420" cy="0"/>
          </a:xfrm>
          <a:prstGeom prst="line">
            <a:avLst/>
          </a:prstGeom>
          <a:ln w="47625" cap="flat">
            <a:solidFill>
              <a:srgbClr val="050A30"/>
            </a:solidFill>
            <a:prstDash val="solid"/>
            <a:headEnd type="none" w="sm" len="sm"/>
            <a:tailEnd type="triangle" w="lg" len="med"/>
          </a:ln>
        </p:spPr>
      </p:sp>
      <p:sp>
        <p:nvSpPr>
          <p:cNvPr id="13" name="TextBox 13"/>
          <p:cNvSpPr txBox="1"/>
          <p:nvPr/>
        </p:nvSpPr>
        <p:spPr>
          <a:xfrm>
            <a:off x="1181947" y="4019195"/>
            <a:ext cx="3960714" cy="1400896"/>
          </a:xfrm>
          <a:prstGeom prst="rect">
            <a:avLst/>
          </a:prstGeom>
        </p:spPr>
        <p:txBody>
          <a:bodyPr wrap="square" lIns="0" tIns="0" rIns="0" bIns="0" rtlCol="0" anchor="t">
            <a:spAutoFit/>
          </a:bodyPr>
          <a:lstStyle/>
          <a:p>
            <a:pPr marR="0" lvl="0" algn="ctr" defTabSz="914400" rtl="0" eaLnBrk="1" fontAlgn="auto" latinLnBrk="0" hangingPunct="1">
              <a:lnSpc>
                <a:spcPts val="3700"/>
              </a:lnSpc>
              <a:spcBef>
                <a:spcPct val="0"/>
              </a:spcBef>
              <a:spcAft>
                <a:spcPts val="0"/>
              </a:spcAft>
              <a:buClr>
                <a:srgbClr val="7A54A1"/>
              </a:buClr>
              <a:buSzTx/>
              <a:tabLst/>
              <a:defRPr/>
            </a:pPr>
            <a:r>
              <a:rPr lang="en-US" sz="2800" dirty="0">
                <a:solidFill>
                  <a:srgbClr val="050A30"/>
                </a:solidFill>
                <a:latin typeface="Agrandir Narrow"/>
              </a:rPr>
              <a:t>Think of it as adding something in order to increase a response.</a:t>
            </a:r>
            <a:endParaRPr lang="en-GB" sz="2800" dirty="0">
              <a:solidFill>
                <a:srgbClr val="050A30"/>
              </a:solidFill>
              <a:latin typeface="Agrandir Narrow"/>
            </a:endParaRPr>
          </a:p>
        </p:txBody>
      </p:sp>
      <p:sp>
        <p:nvSpPr>
          <p:cNvPr id="14" name="TextBox 14"/>
          <p:cNvSpPr txBox="1"/>
          <p:nvPr/>
        </p:nvSpPr>
        <p:spPr>
          <a:xfrm>
            <a:off x="507993" y="3088809"/>
            <a:ext cx="5308622" cy="636200"/>
          </a:xfrm>
          <a:prstGeom prst="rect">
            <a:avLst/>
          </a:prstGeom>
        </p:spPr>
        <p:txBody>
          <a:bodyPr lIns="0" tIns="0" rIns="0" bIns="0" rtlCol="0" anchor="t">
            <a:spAutoFit/>
          </a:bodyPr>
          <a:lstStyle/>
          <a:p>
            <a:pPr marL="0" marR="0" lvl="0" indent="0" algn="ctr" defTabSz="914400" rtl="0" eaLnBrk="1" fontAlgn="auto" latinLnBrk="0" hangingPunct="1">
              <a:lnSpc>
                <a:spcPts val="5074"/>
              </a:lnSpc>
              <a:spcBef>
                <a:spcPct val="0"/>
              </a:spcBef>
              <a:spcAft>
                <a:spcPts val="0"/>
              </a:spcAft>
              <a:buClrTx/>
              <a:buSzTx/>
              <a:buFontTx/>
              <a:buNone/>
              <a:tabLst/>
              <a:defRPr/>
            </a:pPr>
            <a:r>
              <a:rPr kumimoji="0" lang="en-US" sz="4228" b="0" i="0" u="none" strike="noStrike" kern="1200" cap="none" spc="0" normalizeH="0" baseline="0" noProof="0" dirty="0">
                <a:ln>
                  <a:noFill/>
                </a:ln>
                <a:solidFill>
                  <a:srgbClr val="7A54A1"/>
                </a:solidFill>
                <a:effectLst/>
                <a:uLnTx/>
                <a:uFillTx/>
                <a:latin typeface="Agrandir Narrow Bold"/>
                <a:ea typeface="+mn-ea"/>
                <a:cs typeface="+mn-cs"/>
              </a:rPr>
              <a:t>Positive</a:t>
            </a:r>
          </a:p>
        </p:txBody>
      </p:sp>
      <p:sp>
        <p:nvSpPr>
          <p:cNvPr id="16" name="TextBox 16"/>
          <p:cNvSpPr txBox="1"/>
          <p:nvPr/>
        </p:nvSpPr>
        <p:spPr>
          <a:xfrm>
            <a:off x="12708611" y="3085650"/>
            <a:ext cx="4516080" cy="636200"/>
          </a:xfrm>
          <a:prstGeom prst="rect">
            <a:avLst/>
          </a:prstGeom>
        </p:spPr>
        <p:txBody>
          <a:bodyPr wrap="square" lIns="0" tIns="0" rIns="0" bIns="0" rtlCol="0" anchor="t">
            <a:spAutoFit/>
          </a:bodyPr>
          <a:lstStyle/>
          <a:p>
            <a:pPr marL="0" marR="0" lvl="0" indent="0" algn="ctr" defTabSz="914400" rtl="0" eaLnBrk="1" fontAlgn="auto" latinLnBrk="0" hangingPunct="1">
              <a:lnSpc>
                <a:spcPts val="5074"/>
              </a:lnSpc>
              <a:spcBef>
                <a:spcPct val="0"/>
              </a:spcBef>
              <a:spcAft>
                <a:spcPts val="0"/>
              </a:spcAft>
              <a:buClrTx/>
              <a:buSzTx/>
              <a:buFontTx/>
              <a:buNone/>
              <a:tabLst/>
              <a:defRPr/>
            </a:pPr>
            <a:r>
              <a:rPr kumimoji="0" lang="en-US" sz="4228" b="0" i="0" u="none" strike="noStrike" kern="1200" cap="none" spc="0" normalizeH="0" baseline="0" noProof="0" dirty="0">
                <a:ln>
                  <a:noFill/>
                </a:ln>
                <a:solidFill>
                  <a:srgbClr val="7A54A1"/>
                </a:solidFill>
                <a:effectLst/>
                <a:uLnTx/>
                <a:uFillTx/>
                <a:latin typeface="Agrandir Narrow Bold"/>
                <a:ea typeface="+mn-ea"/>
                <a:cs typeface="+mn-cs"/>
              </a:rPr>
              <a:t>Negative</a:t>
            </a:r>
          </a:p>
        </p:txBody>
      </p:sp>
      <p:sp>
        <p:nvSpPr>
          <p:cNvPr id="18" name="Rectangle: Rounded Corners 17">
            <a:extLst>
              <a:ext uri="{FF2B5EF4-FFF2-40B4-BE49-F238E27FC236}">
                <a16:creationId xmlns:a16="http://schemas.microsoft.com/office/drawing/2014/main" id="{EF2E70DE-9128-A4C9-6B7F-BAD66F12AD7F}"/>
              </a:ext>
            </a:extLst>
          </p:cNvPr>
          <p:cNvSpPr/>
          <p:nvPr/>
        </p:nvSpPr>
        <p:spPr>
          <a:xfrm>
            <a:off x="5600840" y="1120661"/>
            <a:ext cx="7086320" cy="1515749"/>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4800" dirty="0">
                <a:solidFill>
                  <a:srgbClr val="F4F6FC"/>
                </a:solidFill>
                <a:latin typeface="STHupo" panose="02010800040101010101" pitchFamily="2" charset="-122"/>
                <a:ea typeface="STHupo" panose="02010800040101010101" pitchFamily="2" charset="-122"/>
              </a:rPr>
              <a:t>Reinforcement Learning</a:t>
            </a:r>
          </a:p>
        </p:txBody>
      </p:sp>
      <p:sp>
        <p:nvSpPr>
          <p:cNvPr id="12" name="TextBox 13">
            <a:extLst>
              <a:ext uri="{FF2B5EF4-FFF2-40B4-BE49-F238E27FC236}">
                <a16:creationId xmlns:a16="http://schemas.microsoft.com/office/drawing/2014/main" id="{00D54F12-6FFC-5119-87A6-87D0B01EE45F}"/>
              </a:ext>
            </a:extLst>
          </p:cNvPr>
          <p:cNvSpPr txBox="1"/>
          <p:nvPr/>
        </p:nvSpPr>
        <p:spPr>
          <a:xfrm>
            <a:off x="13119714" y="4019195"/>
            <a:ext cx="3693873" cy="1401281"/>
          </a:xfrm>
          <a:prstGeom prst="rect">
            <a:avLst/>
          </a:prstGeom>
        </p:spPr>
        <p:txBody>
          <a:bodyPr wrap="square" lIns="0" tIns="0" rIns="0" bIns="0" rtlCol="0" anchor="t">
            <a:spAutoFit/>
          </a:bodyPr>
          <a:lstStyle/>
          <a:p>
            <a:pPr marR="0" lvl="0" algn="ctr" defTabSz="914400" rtl="0" eaLnBrk="1" fontAlgn="auto" latinLnBrk="0" hangingPunct="1">
              <a:lnSpc>
                <a:spcPts val="3700"/>
              </a:lnSpc>
              <a:spcBef>
                <a:spcPct val="0"/>
              </a:spcBef>
              <a:spcAft>
                <a:spcPts val="0"/>
              </a:spcAft>
              <a:buClr>
                <a:srgbClr val="7A54A1"/>
              </a:buClr>
              <a:buSzTx/>
              <a:tabLst/>
              <a:defRPr/>
            </a:pPr>
            <a:r>
              <a:rPr lang="en-GB" sz="2800" dirty="0">
                <a:solidFill>
                  <a:srgbClr val="050A30"/>
                </a:solidFill>
                <a:latin typeface="Agrandir Narrow"/>
              </a:rPr>
              <a:t>T</a:t>
            </a:r>
            <a:r>
              <a:rPr kumimoji="0" lang="en-GB" sz="2800" b="0" i="0" u="none" strike="noStrike" kern="1200" cap="none" spc="0" normalizeH="0" baseline="0" noProof="0" dirty="0" err="1">
                <a:ln>
                  <a:noFill/>
                </a:ln>
                <a:solidFill>
                  <a:srgbClr val="050A30"/>
                </a:solidFill>
                <a:effectLst/>
                <a:uLnTx/>
                <a:uFillTx/>
                <a:latin typeface="Agrandir Narrow"/>
                <a:ea typeface="+mn-ea"/>
                <a:cs typeface="+mn-cs"/>
              </a:rPr>
              <a:t>aking</a:t>
            </a:r>
            <a:r>
              <a:rPr kumimoji="0" lang="en-GB" sz="2800" b="0" i="0" u="none" strike="noStrike" kern="1200" cap="none" spc="0" normalizeH="0" baseline="0" noProof="0" dirty="0">
                <a:ln>
                  <a:noFill/>
                </a:ln>
                <a:solidFill>
                  <a:srgbClr val="050A30"/>
                </a:solidFill>
                <a:effectLst/>
                <a:uLnTx/>
                <a:uFillTx/>
                <a:latin typeface="Agrandir Narrow"/>
                <a:ea typeface="+mn-ea"/>
                <a:cs typeface="+mn-cs"/>
              </a:rPr>
              <a:t> something negative away in order to increase a response</a:t>
            </a:r>
          </a:p>
        </p:txBody>
      </p:sp>
      <p:sp>
        <p:nvSpPr>
          <p:cNvPr id="2" name="Slide Number Placeholder 1">
            <a:extLst>
              <a:ext uri="{FF2B5EF4-FFF2-40B4-BE49-F238E27FC236}">
                <a16:creationId xmlns:a16="http://schemas.microsoft.com/office/drawing/2014/main" id="{BB99B438-BFD8-5D0A-B808-9EF2A5A5C529}"/>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10" name="Picture 26">
            <a:extLst>
              <a:ext uri="{FF2B5EF4-FFF2-40B4-BE49-F238E27FC236}">
                <a16:creationId xmlns:a16="http://schemas.microsoft.com/office/drawing/2014/main" id="{2311D737-5823-459F-B91E-3541ACB42D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01517" y="8293620"/>
            <a:ext cx="3432328" cy="1029698"/>
          </a:xfrm>
          <a:prstGeom prst="rect">
            <a:avLst/>
          </a:prstGeom>
        </p:spPr>
      </p:pic>
      <p:sp>
        <p:nvSpPr>
          <p:cNvPr id="8" name="AutoShape 5">
            <a:extLst>
              <a:ext uri="{FF2B5EF4-FFF2-40B4-BE49-F238E27FC236}">
                <a16:creationId xmlns:a16="http://schemas.microsoft.com/office/drawing/2014/main" id="{3C3754FB-DA36-1B0E-7DF2-1AF8B7391908}"/>
              </a:ext>
            </a:extLst>
          </p:cNvPr>
          <p:cNvSpPr/>
          <p:nvPr/>
        </p:nvSpPr>
        <p:spPr>
          <a:xfrm rot="5400000">
            <a:off x="4687229" y="4517827"/>
            <a:ext cx="3842145" cy="0"/>
          </a:xfrm>
          <a:prstGeom prst="line">
            <a:avLst/>
          </a:prstGeom>
          <a:ln w="47625" cap="flat">
            <a:solidFill>
              <a:srgbClr val="050A30"/>
            </a:solidFill>
            <a:prstDash val="solid"/>
            <a:headEnd type="none" w="sm" len="sm"/>
            <a:tailEnd type="triangle" w="lg" len="med"/>
          </a:ln>
        </p:spPr>
      </p:sp>
      <p:sp>
        <p:nvSpPr>
          <p:cNvPr id="9" name="AutoShape 5">
            <a:extLst>
              <a:ext uri="{FF2B5EF4-FFF2-40B4-BE49-F238E27FC236}">
                <a16:creationId xmlns:a16="http://schemas.microsoft.com/office/drawing/2014/main" id="{B3F1123B-31F3-C03D-1147-394F102B3999}"/>
              </a:ext>
            </a:extLst>
          </p:cNvPr>
          <p:cNvSpPr/>
          <p:nvPr/>
        </p:nvSpPr>
        <p:spPr>
          <a:xfrm rot="5400000">
            <a:off x="9758628" y="4557483"/>
            <a:ext cx="3842145" cy="0"/>
          </a:xfrm>
          <a:prstGeom prst="line">
            <a:avLst/>
          </a:prstGeom>
          <a:ln w="47625" cap="flat">
            <a:solidFill>
              <a:srgbClr val="050A30"/>
            </a:solidFill>
            <a:prstDash val="solid"/>
            <a:headEnd type="none" w="sm" len="sm"/>
            <a:tailEnd type="triangle" w="lg" len="med"/>
          </a:ln>
        </p:spPr>
      </p:sp>
      <p:sp>
        <p:nvSpPr>
          <p:cNvPr id="11" name="TextBox 13">
            <a:extLst>
              <a:ext uri="{FF2B5EF4-FFF2-40B4-BE49-F238E27FC236}">
                <a16:creationId xmlns:a16="http://schemas.microsoft.com/office/drawing/2014/main" id="{3D8A1E33-4762-B082-93C6-7B38E3397073}"/>
              </a:ext>
            </a:extLst>
          </p:cNvPr>
          <p:cNvSpPr txBox="1"/>
          <p:nvPr/>
        </p:nvSpPr>
        <p:spPr>
          <a:xfrm>
            <a:off x="4627944" y="7618219"/>
            <a:ext cx="3960714" cy="1401281"/>
          </a:xfrm>
          <a:prstGeom prst="rect">
            <a:avLst/>
          </a:prstGeom>
        </p:spPr>
        <p:txBody>
          <a:bodyPr wrap="square" lIns="0" tIns="0" rIns="0" bIns="0" rtlCol="0" anchor="t">
            <a:spAutoFit/>
          </a:bodyPr>
          <a:lstStyle/>
          <a:p>
            <a:pPr marR="0" lvl="0" algn="ctr" defTabSz="914400" rtl="0" eaLnBrk="1" fontAlgn="auto" latinLnBrk="0" hangingPunct="1">
              <a:lnSpc>
                <a:spcPts val="3700"/>
              </a:lnSpc>
              <a:spcBef>
                <a:spcPct val="0"/>
              </a:spcBef>
              <a:spcAft>
                <a:spcPts val="0"/>
              </a:spcAft>
              <a:buClr>
                <a:srgbClr val="7A54A1"/>
              </a:buClr>
              <a:buSzTx/>
              <a:tabLst/>
              <a:defRPr/>
            </a:pPr>
            <a:r>
              <a:rPr lang="en-GB" sz="2800" dirty="0">
                <a:solidFill>
                  <a:srgbClr val="050A30"/>
                </a:solidFill>
                <a:latin typeface="Agrandir Narrow"/>
              </a:rPr>
              <a:t>Adding something aversive in order to decrease a behaviour</a:t>
            </a:r>
            <a:r>
              <a:rPr lang="en-US" sz="2800" dirty="0">
                <a:solidFill>
                  <a:srgbClr val="050A30"/>
                </a:solidFill>
                <a:latin typeface="Agrandir Narrow"/>
              </a:rPr>
              <a:t>.</a:t>
            </a:r>
            <a:endParaRPr lang="en-GB" sz="2800" dirty="0">
              <a:solidFill>
                <a:srgbClr val="050A30"/>
              </a:solidFill>
              <a:latin typeface="Agrandir Narrow"/>
            </a:endParaRPr>
          </a:p>
        </p:txBody>
      </p:sp>
      <p:sp>
        <p:nvSpPr>
          <p:cNvPr id="15" name="TextBox 14">
            <a:extLst>
              <a:ext uri="{FF2B5EF4-FFF2-40B4-BE49-F238E27FC236}">
                <a16:creationId xmlns:a16="http://schemas.microsoft.com/office/drawing/2014/main" id="{67824FA8-02C2-8008-210A-1A46272220AC}"/>
              </a:ext>
            </a:extLst>
          </p:cNvPr>
          <p:cNvSpPr txBox="1"/>
          <p:nvPr/>
        </p:nvSpPr>
        <p:spPr>
          <a:xfrm>
            <a:off x="3953990" y="6687833"/>
            <a:ext cx="5308622" cy="636200"/>
          </a:xfrm>
          <a:prstGeom prst="rect">
            <a:avLst/>
          </a:prstGeom>
        </p:spPr>
        <p:txBody>
          <a:bodyPr lIns="0" tIns="0" rIns="0" bIns="0" rtlCol="0" anchor="t">
            <a:spAutoFit/>
          </a:bodyPr>
          <a:lstStyle/>
          <a:p>
            <a:pPr marL="0" marR="0" lvl="0" indent="0" algn="ctr" defTabSz="914400" rtl="0" eaLnBrk="1" fontAlgn="auto" latinLnBrk="0" hangingPunct="1">
              <a:lnSpc>
                <a:spcPts val="5074"/>
              </a:lnSpc>
              <a:spcBef>
                <a:spcPct val="0"/>
              </a:spcBef>
              <a:spcAft>
                <a:spcPts val="0"/>
              </a:spcAft>
              <a:buClrTx/>
              <a:buSzTx/>
              <a:buFontTx/>
              <a:buNone/>
              <a:tabLst/>
              <a:defRPr/>
            </a:pPr>
            <a:r>
              <a:rPr kumimoji="0" lang="en-US" sz="4228" b="0" i="0" u="none" strike="noStrike" kern="1200" cap="none" spc="0" normalizeH="0" baseline="0" noProof="0" dirty="0">
                <a:ln>
                  <a:noFill/>
                </a:ln>
                <a:solidFill>
                  <a:srgbClr val="7A54A1"/>
                </a:solidFill>
                <a:effectLst/>
                <a:uLnTx/>
                <a:uFillTx/>
                <a:latin typeface="Agrandir Narrow Bold"/>
                <a:ea typeface="+mn-ea"/>
                <a:cs typeface="+mn-cs"/>
              </a:rPr>
              <a:t>Punishment</a:t>
            </a:r>
          </a:p>
        </p:txBody>
      </p:sp>
      <p:sp>
        <p:nvSpPr>
          <p:cNvPr id="19" name="TextBox 13">
            <a:extLst>
              <a:ext uri="{FF2B5EF4-FFF2-40B4-BE49-F238E27FC236}">
                <a16:creationId xmlns:a16="http://schemas.microsoft.com/office/drawing/2014/main" id="{C7422B7A-2A32-0C14-AE8E-14457E856F55}"/>
              </a:ext>
            </a:extLst>
          </p:cNvPr>
          <p:cNvSpPr txBox="1"/>
          <p:nvPr/>
        </p:nvSpPr>
        <p:spPr>
          <a:xfrm>
            <a:off x="9699343" y="7615064"/>
            <a:ext cx="3960714" cy="1400896"/>
          </a:xfrm>
          <a:prstGeom prst="rect">
            <a:avLst/>
          </a:prstGeom>
        </p:spPr>
        <p:txBody>
          <a:bodyPr wrap="square" lIns="0" tIns="0" rIns="0" bIns="0" rtlCol="0" anchor="t">
            <a:spAutoFit/>
          </a:bodyPr>
          <a:lstStyle/>
          <a:p>
            <a:pPr marR="0" lvl="0" algn="ctr" defTabSz="914400" rtl="0" eaLnBrk="1" fontAlgn="auto" latinLnBrk="0" hangingPunct="1">
              <a:lnSpc>
                <a:spcPts val="3700"/>
              </a:lnSpc>
              <a:spcBef>
                <a:spcPct val="0"/>
              </a:spcBef>
              <a:spcAft>
                <a:spcPts val="0"/>
              </a:spcAft>
              <a:buClr>
                <a:srgbClr val="7A54A1"/>
              </a:buClr>
              <a:buSzTx/>
              <a:tabLst/>
              <a:defRPr/>
            </a:pPr>
            <a:r>
              <a:rPr lang="en-US" sz="2800" dirty="0">
                <a:solidFill>
                  <a:srgbClr val="050A30"/>
                </a:solidFill>
                <a:latin typeface="Agrandir Narrow"/>
              </a:rPr>
              <a:t>When you remove something in order to decrease a behavior.</a:t>
            </a:r>
            <a:endParaRPr lang="en-GB" sz="2800" dirty="0">
              <a:solidFill>
                <a:srgbClr val="050A30"/>
              </a:solidFill>
              <a:latin typeface="Agrandir Narrow"/>
            </a:endParaRPr>
          </a:p>
        </p:txBody>
      </p:sp>
      <p:sp>
        <p:nvSpPr>
          <p:cNvPr id="20" name="TextBox 14">
            <a:extLst>
              <a:ext uri="{FF2B5EF4-FFF2-40B4-BE49-F238E27FC236}">
                <a16:creationId xmlns:a16="http://schemas.microsoft.com/office/drawing/2014/main" id="{E3596DC5-3E57-04BA-B927-F91667C0EB1E}"/>
              </a:ext>
            </a:extLst>
          </p:cNvPr>
          <p:cNvSpPr txBox="1"/>
          <p:nvPr/>
        </p:nvSpPr>
        <p:spPr>
          <a:xfrm>
            <a:off x="9025389" y="6684674"/>
            <a:ext cx="5308622" cy="636200"/>
          </a:xfrm>
          <a:prstGeom prst="rect">
            <a:avLst/>
          </a:prstGeom>
        </p:spPr>
        <p:txBody>
          <a:bodyPr lIns="0" tIns="0" rIns="0" bIns="0" rtlCol="0" anchor="t">
            <a:spAutoFit/>
          </a:bodyPr>
          <a:lstStyle/>
          <a:p>
            <a:pPr marL="0" marR="0" lvl="0" indent="0" algn="ctr" defTabSz="914400" rtl="0" eaLnBrk="1" fontAlgn="auto" latinLnBrk="0" hangingPunct="1">
              <a:lnSpc>
                <a:spcPts val="5074"/>
              </a:lnSpc>
              <a:spcBef>
                <a:spcPct val="0"/>
              </a:spcBef>
              <a:spcAft>
                <a:spcPts val="0"/>
              </a:spcAft>
              <a:buClrTx/>
              <a:buSzTx/>
              <a:buFontTx/>
              <a:buNone/>
              <a:tabLst/>
              <a:defRPr/>
            </a:pPr>
            <a:r>
              <a:rPr kumimoji="0" lang="en-US" sz="4228" b="0" i="0" u="none" strike="noStrike" kern="1200" cap="none" spc="0" normalizeH="0" baseline="0" noProof="0" dirty="0">
                <a:ln>
                  <a:noFill/>
                </a:ln>
                <a:solidFill>
                  <a:srgbClr val="7A54A1"/>
                </a:solidFill>
                <a:effectLst/>
                <a:uLnTx/>
                <a:uFillTx/>
                <a:latin typeface="Agrandir Narrow Bold"/>
                <a:ea typeface="+mn-ea"/>
                <a:cs typeface="+mn-cs"/>
              </a:rPr>
              <a:t>Extinction</a:t>
            </a:r>
          </a:p>
        </p:txBody>
      </p:sp>
      <p:pic>
        <p:nvPicPr>
          <p:cNvPr id="1026" name="Picture 2">
            <a:extLst>
              <a:ext uri="{FF2B5EF4-FFF2-40B4-BE49-F238E27FC236}">
                <a16:creationId xmlns:a16="http://schemas.microsoft.com/office/drawing/2014/main" id="{7374FCB1-E64E-11CC-4B0D-7C9EE9474F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3" y="6577553"/>
            <a:ext cx="3874896" cy="367478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C18AE74B-1B93-B3C9-A3DB-F94245AD1F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9271" y="414024"/>
            <a:ext cx="2344167" cy="1282899"/>
          </a:xfrm>
          <a:prstGeom prst="rect">
            <a:avLst/>
          </a:prstGeom>
        </p:spPr>
      </p:pic>
    </p:spTree>
    <p:extLst>
      <p:ext uri="{BB962C8B-B14F-4D97-AF65-F5344CB8AC3E}">
        <p14:creationId xmlns:p14="http://schemas.microsoft.com/office/powerpoint/2010/main" val="3345881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35235" y="7498080"/>
            <a:ext cx="7315200" cy="2788920"/>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64518" y="1781920"/>
            <a:ext cx="1561364" cy="854492"/>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5346" y="609346"/>
            <a:ext cx="3432329" cy="1029698"/>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833073" y="1843807"/>
            <a:ext cx="423923" cy="423923"/>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8702" y="8680580"/>
            <a:ext cx="423923" cy="423923"/>
          </a:xfrm>
          <a:prstGeom prst="rect">
            <a:avLst/>
          </a:prstGeom>
        </p:spPr>
      </p:pic>
      <p:pic>
        <p:nvPicPr>
          <p:cNvPr id="9" name="Picture 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713921" y="1569959"/>
            <a:ext cx="423923" cy="423923"/>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557694" y="9258302"/>
            <a:ext cx="423923" cy="423923"/>
          </a:xfrm>
          <a:prstGeom prst="rect">
            <a:avLst/>
          </a:prstGeom>
        </p:spPr>
      </p:pic>
      <p:pic>
        <p:nvPicPr>
          <p:cNvPr id="11" name="Picture 1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700592" y="397385"/>
            <a:ext cx="423923" cy="423923"/>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774527" y="604778"/>
            <a:ext cx="423923" cy="423923"/>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255023" y="9863078"/>
            <a:ext cx="423923" cy="423923"/>
          </a:xfrm>
          <a:prstGeom prst="rect">
            <a:avLst/>
          </a:prstGeom>
        </p:spPr>
      </p:pic>
      <p:pic>
        <p:nvPicPr>
          <p:cNvPr id="14" name="Picture 14"/>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4345732" y="397385"/>
            <a:ext cx="423923" cy="423923"/>
          </a:xfrm>
          <a:prstGeom prst="rect">
            <a:avLst/>
          </a:prstGeom>
        </p:spPr>
      </p:pic>
      <p:pic>
        <p:nvPicPr>
          <p:cNvPr id="15" name="Picture 15"/>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6760442" y="8680580"/>
            <a:ext cx="423923" cy="423923"/>
          </a:xfrm>
          <a:prstGeom prst="rect">
            <a:avLst/>
          </a:prstGeom>
        </p:spPr>
      </p:pic>
      <p:pic>
        <p:nvPicPr>
          <p:cNvPr id="18" name="Picture 11">
            <a:extLst>
              <a:ext uri="{FF2B5EF4-FFF2-40B4-BE49-F238E27FC236}">
                <a16:creationId xmlns:a16="http://schemas.microsoft.com/office/drawing/2014/main" id="{00BFD76D-B7E5-E77B-E20C-F1C5AF3CBB5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808084" y="1952402"/>
            <a:ext cx="423923" cy="423923"/>
          </a:xfrm>
          <a:prstGeom prst="rect">
            <a:avLst/>
          </a:prstGeom>
        </p:spPr>
      </p:pic>
      <p:sp>
        <p:nvSpPr>
          <p:cNvPr id="24" name="TextBox 23">
            <a:extLst>
              <a:ext uri="{FF2B5EF4-FFF2-40B4-BE49-F238E27FC236}">
                <a16:creationId xmlns:a16="http://schemas.microsoft.com/office/drawing/2014/main" id="{AF6202D6-1F87-3758-6E5D-B652344A7BFB}"/>
              </a:ext>
            </a:extLst>
          </p:cNvPr>
          <p:cNvSpPr txBox="1"/>
          <p:nvPr/>
        </p:nvSpPr>
        <p:spPr>
          <a:xfrm>
            <a:off x="1676397" y="5157136"/>
            <a:ext cx="13731467" cy="1932517"/>
          </a:xfrm>
          <a:prstGeom prst="rect">
            <a:avLst/>
          </a:prstGeom>
          <a:noFill/>
        </p:spPr>
        <p:txBody>
          <a:bodyPr wrap="square">
            <a:spAutoFit/>
          </a:bodyPr>
          <a:lstStyle/>
          <a:p>
            <a:pPr algn="ctr" defTabSz="914445">
              <a:lnSpc>
                <a:spcPts val="7113"/>
              </a:lnSpc>
              <a:spcBef>
                <a:spcPct val="0"/>
              </a:spcBef>
              <a:defRPr/>
            </a:pPr>
            <a:r>
              <a:rPr lang="en-US" sz="8801" dirty="0">
                <a:solidFill>
                  <a:srgbClr val="D662A6"/>
                </a:solidFill>
                <a:latin typeface="Berlin Sans FB Demi" panose="020E0802020502020306" pitchFamily="34" charset="0"/>
              </a:rPr>
              <a:t> let’s take a</a:t>
            </a:r>
          </a:p>
          <a:p>
            <a:pPr algn="ctr" defTabSz="914445">
              <a:lnSpc>
                <a:spcPts val="7113"/>
              </a:lnSpc>
              <a:spcBef>
                <a:spcPct val="0"/>
              </a:spcBef>
              <a:defRPr/>
            </a:pPr>
            <a:r>
              <a:rPr lang="en-US" sz="8801" dirty="0">
                <a:solidFill>
                  <a:srgbClr val="D662A6"/>
                </a:solidFill>
                <a:latin typeface="Berlin Sans FB Demi" panose="020E0802020502020306" pitchFamily="34" charset="0"/>
              </a:rPr>
              <a:t>5 minutes break</a:t>
            </a:r>
          </a:p>
        </p:txBody>
      </p:sp>
      <p:sp>
        <p:nvSpPr>
          <p:cNvPr id="3" name="TextBox 2">
            <a:extLst>
              <a:ext uri="{FF2B5EF4-FFF2-40B4-BE49-F238E27FC236}">
                <a16:creationId xmlns:a16="http://schemas.microsoft.com/office/drawing/2014/main" id="{4F712E02-9EF7-9270-CF46-27F0D1065BF0}"/>
              </a:ext>
            </a:extLst>
          </p:cNvPr>
          <p:cNvSpPr txBox="1"/>
          <p:nvPr/>
        </p:nvSpPr>
        <p:spPr>
          <a:xfrm>
            <a:off x="1676398" y="3255725"/>
            <a:ext cx="13731467" cy="1022011"/>
          </a:xfrm>
          <a:prstGeom prst="rect">
            <a:avLst/>
          </a:prstGeom>
          <a:noFill/>
        </p:spPr>
        <p:txBody>
          <a:bodyPr wrap="square">
            <a:spAutoFit/>
          </a:bodyPr>
          <a:lstStyle/>
          <a:p>
            <a:pPr algn="ctr" defTabSz="914445">
              <a:lnSpc>
                <a:spcPts val="7113"/>
              </a:lnSpc>
              <a:spcBef>
                <a:spcPct val="0"/>
              </a:spcBef>
              <a:defRPr/>
            </a:pPr>
            <a:r>
              <a:rPr lang="en-US" sz="8801" dirty="0">
                <a:solidFill>
                  <a:srgbClr val="213969"/>
                </a:solidFill>
                <a:latin typeface="Berlin Sans FB Demi" panose="020E0802020502020306" pitchFamily="34" charset="0"/>
              </a:rPr>
              <a:t> Any questions?</a:t>
            </a:r>
          </a:p>
        </p:txBody>
      </p:sp>
      <p:sp>
        <p:nvSpPr>
          <p:cNvPr id="16" name="Slide Number Placeholder 29">
            <a:extLst>
              <a:ext uri="{FF2B5EF4-FFF2-40B4-BE49-F238E27FC236}">
                <a16:creationId xmlns:a16="http://schemas.microsoft.com/office/drawing/2014/main" id="{05A84F96-93F2-19E6-7FF5-1A37CCAC339D}"/>
              </a:ext>
            </a:extLst>
          </p:cNvPr>
          <p:cNvSpPr>
            <a:spLocks noGrp="1"/>
          </p:cNvSpPr>
          <p:nvPr>
            <p:ph type="sldNum" sz="quarter" idx="12"/>
          </p:nvPr>
        </p:nvSpPr>
        <p:spPr>
          <a:xfrm>
            <a:off x="16764000" y="9182100"/>
            <a:ext cx="1143000" cy="838200"/>
          </a:xfrm>
        </p:spPr>
        <p:txBody>
          <a:bodyPr/>
          <a:lstStyle/>
          <a:p>
            <a:fld id="{B6F15528-21DE-4FAA-801E-634DDDAF4B2B}" type="slidenum">
              <a:rPr lang="en-US" smtClean="0"/>
              <a:pPr/>
              <a:t>24</a:t>
            </a:fld>
            <a:endParaRPr lang="en-US" dirty="0"/>
          </a:p>
        </p:txBody>
      </p:sp>
    </p:spTree>
    <p:extLst>
      <p:ext uri="{BB962C8B-B14F-4D97-AF65-F5344CB8AC3E}">
        <p14:creationId xmlns:p14="http://schemas.microsoft.com/office/powerpoint/2010/main" val="47759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443D31B3-80D9-07D4-1E19-3E0BB38C1C1A}"/>
              </a:ext>
            </a:extLst>
          </p:cNvPr>
          <p:cNvPicPr>
            <a:picLocks noChangeAspect="1"/>
          </p:cNvPicPr>
          <p:nvPr/>
        </p:nvPicPr>
        <p:blipFill rotWithShape="1">
          <a:blip r:embed="rId3"/>
          <a:srcRect l="-119" t="2532" r="9055" b="2882"/>
          <a:stretch/>
        </p:blipFill>
        <p:spPr>
          <a:xfrm>
            <a:off x="6146143" y="0"/>
            <a:ext cx="12141860" cy="1028700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23148" y="1639045"/>
            <a:ext cx="8004083" cy="8283656"/>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5564" y="9006493"/>
            <a:ext cx="1048730" cy="1064552"/>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6"/>
            <a:ext cx="3432329" cy="1029698"/>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82468" y="796574"/>
            <a:ext cx="962736" cy="1010505"/>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54" name="Picture 5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657430" y="9258301"/>
            <a:ext cx="577049" cy="577049"/>
          </a:xfrm>
          <a:prstGeom prst="rect">
            <a:avLst/>
          </a:prstGeom>
        </p:spPr>
      </p:pic>
      <p:sp>
        <p:nvSpPr>
          <p:cNvPr id="58" name="TextBox 58"/>
          <p:cNvSpPr txBox="1"/>
          <p:nvPr/>
        </p:nvSpPr>
        <p:spPr>
          <a:xfrm>
            <a:off x="1310316" y="2586467"/>
            <a:ext cx="7426479" cy="4348050"/>
          </a:xfrm>
          <a:prstGeom prst="rect">
            <a:avLst/>
          </a:prstGeom>
        </p:spPr>
        <p:txBody>
          <a:bodyPr wrap="square" lIns="0" tIns="0" rIns="0" bIns="0" rtlCol="0" anchor="t">
            <a:spAutoFit/>
          </a:bodyPr>
          <a:lstStyle/>
          <a:p>
            <a:pPr>
              <a:lnSpc>
                <a:spcPts val="3374"/>
              </a:lnSpc>
              <a:spcBef>
                <a:spcPct val="0"/>
              </a:spcBef>
            </a:pPr>
            <a:r>
              <a:rPr lang="en-US" sz="3200" dirty="0">
                <a:solidFill>
                  <a:srgbClr val="000000"/>
                </a:solidFill>
                <a:latin typeface="Agrandir Narrow"/>
              </a:rPr>
              <a:t>is one of the most powerful and popular tools for classification and prediction.</a:t>
            </a:r>
          </a:p>
          <a:p>
            <a:pPr>
              <a:lnSpc>
                <a:spcPts val="3374"/>
              </a:lnSpc>
              <a:spcBef>
                <a:spcPct val="0"/>
              </a:spcBef>
            </a:pPr>
            <a:endParaRPr lang="en-US" sz="3200" dirty="0">
              <a:solidFill>
                <a:srgbClr val="000000"/>
              </a:solidFill>
              <a:latin typeface="Agrandir Narrow"/>
            </a:endParaRPr>
          </a:p>
          <a:p>
            <a:pPr>
              <a:lnSpc>
                <a:spcPts val="3374"/>
              </a:lnSpc>
              <a:spcBef>
                <a:spcPct val="0"/>
              </a:spcBef>
            </a:pPr>
            <a:r>
              <a:rPr lang="en-US" sz="3200" dirty="0">
                <a:solidFill>
                  <a:srgbClr val="000000"/>
                </a:solidFill>
                <a:latin typeface="Agrandir Narrow"/>
              </a:rPr>
              <a:t>A Decision tree is a flowchart-like tree structure where each internal node donates a test on an attribute, each branch represents an outcome of the test, and each leaf node(terminal node)holds a class label.</a:t>
            </a:r>
          </a:p>
          <a:p>
            <a:pPr>
              <a:lnSpc>
                <a:spcPts val="3374"/>
              </a:lnSpc>
              <a:spcBef>
                <a:spcPct val="0"/>
              </a:spcBef>
            </a:pPr>
            <a:endParaRPr lang="en-US" sz="2811" dirty="0">
              <a:solidFill>
                <a:srgbClr val="000000"/>
              </a:solidFill>
              <a:latin typeface="Agrandir Narrow"/>
            </a:endParaRPr>
          </a:p>
        </p:txBody>
      </p:sp>
      <p:sp>
        <p:nvSpPr>
          <p:cNvPr id="59" name="TextBox 59"/>
          <p:cNvSpPr txBox="1"/>
          <p:nvPr/>
        </p:nvSpPr>
        <p:spPr>
          <a:xfrm>
            <a:off x="12089661" y="3063431"/>
            <a:ext cx="3924351" cy="500137"/>
          </a:xfrm>
          <a:prstGeom prst="rect">
            <a:avLst/>
          </a:prstGeom>
        </p:spPr>
        <p:txBody>
          <a:bodyPr lIns="0" tIns="0" rIns="0" bIns="0" rtlCol="0" anchor="t">
            <a:spAutoFit/>
          </a:bodyPr>
          <a:lstStyle/>
          <a:p>
            <a:pPr algn="ctr">
              <a:lnSpc>
                <a:spcPts val="3902"/>
              </a:lnSpc>
              <a:spcBef>
                <a:spcPct val="0"/>
              </a:spcBef>
            </a:pPr>
            <a:r>
              <a:rPr lang="en-US" sz="3251" dirty="0">
                <a:solidFill>
                  <a:srgbClr val="000000"/>
                </a:solidFill>
                <a:latin typeface="Agrandir Narrow Bold"/>
              </a:rPr>
              <a:t>Types</a:t>
            </a:r>
          </a:p>
        </p:txBody>
      </p:sp>
      <p:sp>
        <p:nvSpPr>
          <p:cNvPr id="64" name="TextBox 64"/>
          <p:cNvSpPr txBox="1"/>
          <p:nvPr/>
        </p:nvSpPr>
        <p:spPr>
          <a:xfrm>
            <a:off x="12399217" y="3880935"/>
            <a:ext cx="4258214" cy="1795363"/>
          </a:xfrm>
          <a:prstGeom prst="rect">
            <a:avLst/>
          </a:prstGeom>
        </p:spPr>
        <p:txBody>
          <a:bodyPr lIns="0" tIns="0" rIns="0" bIns="0" rtlCol="0" anchor="t">
            <a:spAutoFit/>
          </a:bodyPr>
          <a:lstStyle/>
          <a:p>
            <a:pPr>
              <a:lnSpc>
                <a:spcPts val="3517"/>
              </a:lnSpc>
              <a:spcBef>
                <a:spcPct val="0"/>
              </a:spcBef>
            </a:pPr>
            <a:r>
              <a:rPr lang="en-US" sz="2931" dirty="0">
                <a:solidFill>
                  <a:srgbClr val="213969"/>
                </a:solidFill>
                <a:latin typeface="Agrandir Narrow"/>
              </a:rPr>
              <a:t>When a decision Tree classifies things into categories it’s called </a:t>
            </a:r>
            <a:r>
              <a:rPr lang="en-US" sz="2931" b="1" dirty="0">
                <a:solidFill>
                  <a:srgbClr val="213969"/>
                </a:solidFill>
                <a:latin typeface="Agrandir Narrow"/>
              </a:rPr>
              <a:t>Classification Tree</a:t>
            </a:r>
          </a:p>
        </p:txBody>
      </p:sp>
      <p:sp>
        <p:nvSpPr>
          <p:cNvPr id="65" name="TextBox 65"/>
          <p:cNvSpPr txBox="1"/>
          <p:nvPr/>
        </p:nvSpPr>
        <p:spPr>
          <a:xfrm>
            <a:off x="12399217" y="6067124"/>
            <a:ext cx="4283252" cy="2244204"/>
          </a:xfrm>
          <a:prstGeom prst="rect">
            <a:avLst/>
          </a:prstGeom>
        </p:spPr>
        <p:txBody>
          <a:bodyPr wrap="square" lIns="0" tIns="0" rIns="0" bIns="0" rtlCol="0" anchor="t">
            <a:spAutoFit/>
          </a:bodyPr>
          <a:lstStyle/>
          <a:p>
            <a:pPr>
              <a:lnSpc>
                <a:spcPts val="3517"/>
              </a:lnSpc>
              <a:spcBef>
                <a:spcPct val="0"/>
              </a:spcBef>
            </a:pPr>
            <a:r>
              <a:rPr lang="en-US" sz="2931" dirty="0">
                <a:solidFill>
                  <a:srgbClr val="213969"/>
                </a:solidFill>
                <a:latin typeface="Agrandir Narrow"/>
              </a:rPr>
              <a:t> When decision Tree predicts numeric values</a:t>
            </a:r>
          </a:p>
          <a:p>
            <a:pPr>
              <a:lnSpc>
                <a:spcPts val="3517"/>
              </a:lnSpc>
              <a:spcBef>
                <a:spcPct val="0"/>
              </a:spcBef>
            </a:pPr>
            <a:r>
              <a:rPr lang="en-US" sz="2931" dirty="0">
                <a:solidFill>
                  <a:srgbClr val="213969"/>
                </a:solidFill>
                <a:latin typeface="Agrandir Narrow"/>
              </a:rPr>
              <a:t>It called a </a:t>
            </a:r>
            <a:r>
              <a:rPr lang="en-US" sz="2931" b="1" dirty="0">
                <a:solidFill>
                  <a:srgbClr val="213969"/>
                </a:solidFill>
                <a:latin typeface="Agrandir Narrow"/>
              </a:rPr>
              <a:t>Regression Tree</a:t>
            </a:r>
          </a:p>
          <a:p>
            <a:pPr>
              <a:lnSpc>
                <a:spcPts val="3517"/>
              </a:lnSpc>
              <a:spcBef>
                <a:spcPct val="0"/>
              </a:spcBef>
            </a:pPr>
            <a:endParaRPr lang="en-US" sz="2931" dirty="0">
              <a:solidFill>
                <a:srgbClr val="213969"/>
              </a:solidFill>
              <a:latin typeface="Agrandir Narrow"/>
            </a:endParaRPr>
          </a:p>
          <a:p>
            <a:pPr>
              <a:lnSpc>
                <a:spcPts val="3517"/>
              </a:lnSpc>
              <a:spcBef>
                <a:spcPct val="0"/>
              </a:spcBef>
            </a:pPr>
            <a:endParaRPr lang="en-US" sz="2931" dirty="0">
              <a:solidFill>
                <a:srgbClr val="213969"/>
              </a:solidFill>
              <a:latin typeface="Agrandir Narrow"/>
            </a:endParaRPr>
          </a:p>
        </p:txBody>
      </p:sp>
      <p:sp>
        <p:nvSpPr>
          <p:cNvPr id="70" name="Rectangle: Rounded Corners 69">
            <a:extLst>
              <a:ext uri="{FF2B5EF4-FFF2-40B4-BE49-F238E27FC236}">
                <a16:creationId xmlns:a16="http://schemas.microsoft.com/office/drawing/2014/main" id="{B2F821F6-A396-5F20-B215-A6B4AE3C5B50}"/>
              </a:ext>
            </a:extLst>
          </p:cNvPr>
          <p:cNvSpPr/>
          <p:nvPr/>
        </p:nvSpPr>
        <p:spPr>
          <a:xfrm>
            <a:off x="1310316" y="796574"/>
            <a:ext cx="5459319" cy="1093436"/>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053"/>
              </a:lnSpc>
              <a:spcBef>
                <a:spcPct val="0"/>
              </a:spcBef>
            </a:pPr>
            <a:r>
              <a:rPr lang="en-US" sz="4800" dirty="0">
                <a:solidFill>
                  <a:srgbClr val="F4F6FC"/>
                </a:solidFill>
                <a:latin typeface="Berlin Sans FB Demi" panose="020E0802020502020306" pitchFamily="34" charset="0"/>
              </a:rPr>
              <a:t>Decision Tree</a:t>
            </a:r>
          </a:p>
        </p:txBody>
      </p:sp>
      <p:sp>
        <p:nvSpPr>
          <p:cNvPr id="3" name="Oval 2">
            <a:extLst>
              <a:ext uri="{FF2B5EF4-FFF2-40B4-BE49-F238E27FC236}">
                <a16:creationId xmlns:a16="http://schemas.microsoft.com/office/drawing/2014/main" id="{161BB5E2-6E76-15B4-38E1-118337136A12}"/>
              </a:ext>
            </a:extLst>
          </p:cNvPr>
          <p:cNvSpPr/>
          <p:nvPr/>
        </p:nvSpPr>
        <p:spPr>
          <a:xfrm>
            <a:off x="11958056" y="3953963"/>
            <a:ext cx="252000" cy="252000"/>
          </a:xfrm>
          <a:prstGeom prst="ellipse">
            <a:avLst/>
          </a:prstGeom>
          <a:solidFill>
            <a:srgbClr val="7A54A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3001625-9416-7174-E1F4-2CE022450C57}"/>
              </a:ext>
            </a:extLst>
          </p:cNvPr>
          <p:cNvSpPr/>
          <p:nvPr/>
        </p:nvSpPr>
        <p:spPr>
          <a:xfrm flipV="1">
            <a:off x="11987732" y="6156261"/>
            <a:ext cx="222324" cy="252000"/>
          </a:xfrm>
          <a:prstGeom prst="ellipse">
            <a:avLst/>
          </a:prstGeom>
          <a:solidFill>
            <a:srgbClr val="7A54A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633956" y="3096678"/>
            <a:ext cx="11767843" cy="1142557"/>
          </a:xfrm>
          <a:prstGeom prst="rect">
            <a:avLst/>
          </a:prstGeom>
        </p:spPr>
        <p:txBody>
          <a:bodyPr wrap="square" lIns="0" tIns="0" rIns="0" bIns="0" rtlCol="0" anchor="t">
            <a:spAutoFit/>
          </a:bodyPr>
          <a:lstStyle/>
          <a:p>
            <a:pPr>
              <a:lnSpc>
                <a:spcPts val="4613"/>
              </a:lnSpc>
              <a:spcBef>
                <a:spcPct val="0"/>
              </a:spcBef>
            </a:pPr>
            <a:r>
              <a:rPr lang="en-US" sz="3200" dirty="0">
                <a:solidFill>
                  <a:srgbClr val="050A30"/>
                </a:solidFill>
                <a:latin typeface="Agrandir Narrow Bold"/>
              </a:rPr>
              <a:t>Decision tree builds classification or regression models in the form of a tree structure.</a:t>
            </a:r>
          </a:p>
        </p:txBody>
      </p:sp>
      <p:sp>
        <p:nvSpPr>
          <p:cNvPr id="5" name="TextBox 5"/>
          <p:cNvSpPr txBox="1"/>
          <p:nvPr/>
        </p:nvSpPr>
        <p:spPr>
          <a:xfrm>
            <a:off x="2551228" y="4878139"/>
            <a:ext cx="12002971" cy="1142557"/>
          </a:xfrm>
          <a:prstGeom prst="rect">
            <a:avLst/>
          </a:prstGeom>
        </p:spPr>
        <p:txBody>
          <a:bodyPr wrap="square" lIns="0" tIns="0" rIns="0" bIns="0" rtlCol="0" anchor="t">
            <a:spAutoFit/>
          </a:bodyPr>
          <a:lstStyle/>
          <a:p>
            <a:pPr>
              <a:lnSpc>
                <a:spcPts val="4613"/>
              </a:lnSpc>
              <a:spcBef>
                <a:spcPct val="0"/>
              </a:spcBef>
            </a:pPr>
            <a:r>
              <a:rPr lang="en-US" sz="3200" dirty="0">
                <a:solidFill>
                  <a:srgbClr val="050A30"/>
                </a:solidFill>
                <a:latin typeface="Agrandir Narrow Bold"/>
              </a:rPr>
              <a:t>A decision tree is a graphical representation of possible solutions to a decision based on certain conditions. </a:t>
            </a:r>
          </a:p>
        </p:txBody>
      </p:sp>
      <p:sp>
        <p:nvSpPr>
          <p:cNvPr id="6" name="TextBox 6"/>
          <p:cNvSpPr txBox="1"/>
          <p:nvPr/>
        </p:nvSpPr>
        <p:spPr>
          <a:xfrm>
            <a:off x="2629594" y="7094841"/>
            <a:ext cx="12458005" cy="1732462"/>
          </a:xfrm>
          <a:prstGeom prst="rect">
            <a:avLst/>
          </a:prstGeom>
        </p:spPr>
        <p:txBody>
          <a:bodyPr wrap="square" lIns="0" tIns="0" rIns="0" bIns="0" rtlCol="0" anchor="t">
            <a:spAutoFit/>
          </a:bodyPr>
          <a:lstStyle/>
          <a:p>
            <a:pPr>
              <a:lnSpc>
                <a:spcPts val="4613"/>
              </a:lnSpc>
              <a:spcBef>
                <a:spcPct val="0"/>
              </a:spcBef>
            </a:pPr>
            <a:r>
              <a:rPr lang="en-US" sz="3200" dirty="0">
                <a:solidFill>
                  <a:srgbClr val="050A30"/>
                </a:solidFill>
                <a:latin typeface="Agrandir Narrow Bold"/>
              </a:rPr>
              <a:t>It is called a decision tree because it starts with a single variable, which then branches off into a number of solutions, just like a tree.</a:t>
            </a:r>
            <a:br>
              <a:rPr lang="en-US" sz="3200" dirty="0">
                <a:solidFill>
                  <a:srgbClr val="050A30"/>
                </a:solidFill>
                <a:latin typeface="Agrandir Narrow Bold"/>
              </a:rPr>
            </a:br>
            <a:endParaRPr lang="en-US" sz="3200" dirty="0">
              <a:solidFill>
                <a:srgbClr val="050A30"/>
              </a:solidFill>
              <a:latin typeface="Agrandir Narrow Bold"/>
            </a:endParaRPr>
          </a:p>
        </p:txBody>
      </p:sp>
      <p:grpSp>
        <p:nvGrpSpPr>
          <p:cNvPr id="10" name="Group 10"/>
          <p:cNvGrpSpPr/>
          <p:nvPr/>
        </p:nvGrpSpPr>
        <p:grpSpPr>
          <a:xfrm>
            <a:off x="1927025" y="3210145"/>
            <a:ext cx="420216" cy="434486"/>
            <a:chOff x="0" y="0"/>
            <a:chExt cx="560289" cy="579314"/>
          </a:xfrm>
        </p:grpSpPr>
        <p:grpSp>
          <p:nvGrpSpPr>
            <p:cNvPr id="11" name="Group 11"/>
            <p:cNvGrpSpPr/>
            <p:nvPr/>
          </p:nvGrpSpPr>
          <p:grpSpPr>
            <a:xfrm>
              <a:off x="146330" y="165356"/>
              <a:ext cx="413958" cy="413958"/>
              <a:chOff x="0" y="0"/>
              <a:chExt cx="471015" cy="471015"/>
            </a:xfrm>
          </p:grpSpPr>
          <p:sp>
            <p:nvSpPr>
              <p:cNvPr id="12" name="Freeform 12"/>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13" name="TextBox 13"/>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nvGrpSpPr>
            <p:cNvPr id="14" name="Group 14"/>
            <p:cNvGrpSpPr/>
            <p:nvPr/>
          </p:nvGrpSpPr>
          <p:grpSpPr>
            <a:xfrm>
              <a:off x="0" y="0"/>
              <a:ext cx="503501" cy="536334"/>
              <a:chOff x="0" y="0"/>
              <a:chExt cx="531410" cy="566062"/>
            </a:xfrm>
          </p:grpSpPr>
          <p:sp>
            <p:nvSpPr>
              <p:cNvPr id="15" name="Freeform 15"/>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16" name="TextBox 16"/>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grpSp>
        <p:nvGrpSpPr>
          <p:cNvPr id="38" name="Group 38"/>
          <p:cNvGrpSpPr/>
          <p:nvPr/>
        </p:nvGrpSpPr>
        <p:grpSpPr>
          <a:xfrm>
            <a:off x="1919181" y="4945400"/>
            <a:ext cx="420216" cy="434486"/>
            <a:chOff x="0" y="0"/>
            <a:chExt cx="560289" cy="579314"/>
          </a:xfrm>
        </p:grpSpPr>
        <p:grpSp>
          <p:nvGrpSpPr>
            <p:cNvPr id="39" name="Group 39"/>
            <p:cNvGrpSpPr/>
            <p:nvPr/>
          </p:nvGrpSpPr>
          <p:grpSpPr>
            <a:xfrm>
              <a:off x="146330" y="165356"/>
              <a:ext cx="413958" cy="413958"/>
              <a:chOff x="0" y="0"/>
              <a:chExt cx="471015" cy="471015"/>
            </a:xfrm>
          </p:grpSpPr>
          <p:sp>
            <p:nvSpPr>
              <p:cNvPr id="40" name="Freeform 40"/>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41" name="TextBox 41"/>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nvGrpSpPr>
            <p:cNvPr id="42" name="Group 42"/>
            <p:cNvGrpSpPr/>
            <p:nvPr/>
          </p:nvGrpSpPr>
          <p:grpSpPr>
            <a:xfrm>
              <a:off x="0" y="0"/>
              <a:ext cx="503501" cy="536334"/>
              <a:chOff x="0" y="0"/>
              <a:chExt cx="531410" cy="566062"/>
            </a:xfrm>
          </p:grpSpPr>
          <p:sp>
            <p:nvSpPr>
              <p:cNvPr id="43" name="Freeform 43"/>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44" name="TextBox 44"/>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grpSp>
        <p:nvGrpSpPr>
          <p:cNvPr id="45" name="Group 45"/>
          <p:cNvGrpSpPr/>
          <p:nvPr/>
        </p:nvGrpSpPr>
        <p:grpSpPr>
          <a:xfrm>
            <a:off x="1927025" y="7094842"/>
            <a:ext cx="420216" cy="434486"/>
            <a:chOff x="0" y="0"/>
            <a:chExt cx="560289" cy="579314"/>
          </a:xfrm>
        </p:grpSpPr>
        <p:grpSp>
          <p:nvGrpSpPr>
            <p:cNvPr id="46" name="Group 46"/>
            <p:cNvGrpSpPr/>
            <p:nvPr/>
          </p:nvGrpSpPr>
          <p:grpSpPr>
            <a:xfrm>
              <a:off x="146330" y="165356"/>
              <a:ext cx="413958" cy="413958"/>
              <a:chOff x="0" y="0"/>
              <a:chExt cx="471015" cy="471015"/>
            </a:xfrm>
          </p:grpSpPr>
          <p:sp>
            <p:nvSpPr>
              <p:cNvPr id="47" name="Freeform 47"/>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48" name="TextBox 48"/>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nvGrpSpPr>
            <p:cNvPr id="49" name="Group 49"/>
            <p:cNvGrpSpPr/>
            <p:nvPr/>
          </p:nvGrpSpPr>
          <p:grpSpPr>
            <a:xfrm>
              <a:off x="0" y="0"/>
              <a:ext cx="503501" cy="536334"/>
              <a:chOff x="0" y="0"/>
              <a:chExt cx="531410" cy="566062"/>
            </a:xfrm>
          </p:grpSpPr>
          <p:sp>
            <p:nvSpPr>
              <p:cNvPr id="50" name="Freeform 50"/>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51" name="TextBox 51"/>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pic>
        <p:nvPicPr>
          <p:cNvPr id="60" name="Picture 6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70958" y="8859887"/>
            <a:ext cx="2617043" cy="2010314"/>
          </a:xfrm>
          <a:prstGeom prst="rect">
            <a:avLst/>
          </a:prstGeom>
        </p:spPr>
      </p:pic>
      <p:pic>
        <p:nvPicPr>
          <p:cNvPr id="61" name="Picture 6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8" y="1781920"/>
            <a:ext cx="1561364" cy="854492"/>
          </a:xfrm>
          <a:prstGeom prst="rect">
            <a:avLst/>
          </a:prstGeom>
        </p:spPr>
      </p:pic>
      <p:pic>
        <p:nvPicPr>
          <p:cNvPr id="62" name="Picture 6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6"/>
            <a:ext cx="3432329" cy="1029698"/>
          </a:xfrm>
          <a:prstGeom prst="rect">
            <a:avLst/>
          </a:prstGeom>
        </p:spPr>
      </p:pic>
      <p:pic>
        <p:nvPicPr>
          <p:cNvPr id="63" name="Picture 6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41686" y="2406647"/>
            <a:ext cx="850914" cy="850914"/>
          </a:xfrm>
          <a:prstGeom prst="rect">
            <a:avLst/>
          </a:prstGeom>
        </p:spPr>
      </p:pic>
      <p:sp>
        <p:nvSpPr>
          <p:cNvPr id="64" name="Rectangle: Rounded Corners 63">
            <a:extLst>
              <a:ext uri="{FF2B5EF4-FFF2-40B4-BE49-F238E27FC236}">
                <a16:creationId xmlns:a16="http://schemas.microsoft.com/office/drawing/2014/main" id="{FF3FD725-2650-765F-42ED-76DC11795816}"/>
              </a:ext>
            </a:extLst>
          </p:cNvPr>
          <p:cNvSpPr/>
          <p:nvPr/>
        </p:nvSpPr>
        <p:spPr>
          <a:xfrm>
            <a:off x="4393508" y="1260061"/>
            <a:ext cx="8547272" cy="1093436"/>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589"/>
              </a:lnSpc>
              <a:spcBef>
                <a:spcPct val="0"/>
              </a:spcBef>
            </a:pPr>
            <a:r>
              <a:rPr lang="en-US" sz="4800" dirty="0">
                <a:solidFill>
                  <a:srgbClr val="F4F6FC"/>
                </a:solidFill>
                <a:latin typeface="Berlin Sans FB Demi" panose="020E0802020502020306" pitchFamily="34" charset="0"/>
              </a:rPr>
              <a:t>What is Decision Tree ? </a:t>
            </a:r>
          </a:p>
        </p:txBody>
      </p:sp>
      <p:pic>
        <p:nvPicPr>
          <p:cNvPr id="65" name="Picture 14">
            <a:extLst>
              <a:ext uri="{FF2B5EF4-FFF2-40B4-BE49-F238E27FC236}">
                <a16:creationId xmlns:a16="http://schemas.microsoft.com/office/drawing/2014/main" id="{5D693F1C-00DF-402E-9DD0-1B9AB63C512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19368" y="8456313"/>
            <a:ext cx="1520441" cy="15433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696127" y="2425473"/>
            <a:ext cx="11767843" cy="552652"/>
          </a:xfrm>
          <a:prstGeom prst="rect">
            <a:avLst/>
          </a:prstGeom>
        </p:spPr>
        <p:txBody>
          <a:bodyPr wrap="square" lIns="0" tIns="0" rIns="0" bIns="0" rtlCol="0" anchor="t">
            <a:spAutoFit/>
          </a:bodyPr>
          <a:lstStyle/>
          <a:p>
            <a:pPr>
              <a:lnSpc>
                <a:spcPts val="4613"/>
              </a:lnSpc>
              <a:spcBef>
                <a:spcPct val="0"/>
              </a:spcBef>
            </a:pPr>
            <a:r>
              <a:rPr lang="en-US" sz="3200" b="1" dirty="0">
                <a:solidFill>
                  <a:srgbClr val="050A30"/>
                </a:solidFill>
                <a:latin typeface="Agrandir Narrow"/>
              </a:rPr>
              <a:t>A decision tree has three main components :</a:t>
            </a:r>
          </a:p>
        </p:txBody>
      </p:sp>
      <p:sp>
        <p:nvSpPr>
          <p:cNvPr id="5" name="TextBox 5"/>
          <p:cNvSpPr txBox="1"/>
          <p:nvPr/>
        </p:nvSpPr>
        <p:spPr>
          <a:xfrm>
            <a:off x="2696127" y="4878138"/>
            <a:ext cx="12002971" cy="1732462"/>
          </a:xfrm>
          <a:prstGeom prst="rect">
            <a:avLst/>
          </a:prstGeom>
        </p:spPr>
        <p:txBody>
          <a:bodyPr wrap="square" lIns="0" tIns="0" rIns="0" bIns="0" rtlCol="0" anchor="t">
            <a:spAutoFit/>
          </a:bodyPr>
          <a:lstStyle/>
          <a:p>
            <a:pPr>
              <a:lnSpc>
                <a:spcPts val="4613"/>
              </a:lnSpc>
              <a:spcBef>
                <a:spcPct val="0"/>
              </a:spcBef>
            </a:pPr>
            <a:r>
              <a:rPr lang="en-US" sz="3200" b="1" dirty="0">
                <a:solidFill>
                  <a:srgbClr val="050A30"/>
                </a:solidFill>
                <a:latin typeface="Agrandir Narrow"/>
              </a:rPr>
              <a:t>Decision / Internal Node: </a:t>
            </a:r>
            <a:r>
              <a:rPr lang="en-US" sz="3200" dirty="0">
                <a:solidFill>
                  <a:srgbClr val="050A30"/>
                </a:solidFill>
                <a:latin typeface="Agrandir Narrow"/>
              </a:rPr>
              <a:t>The nodes in which predictors (independent variables) are tested and each branch represents an outcome of the test.</a:t>
            </a:r>
          </a:p>
        </p:txBody>
      </p:sp>
      <p:sp>
        <p:nvSpPr>
          <p:cNvPr id="6" name="TextBox 6"/>
          <p:cNvSpPr txBox="1"/>
          <p:nvPr/>
        </p:nvSpPr>
        <p:spPr>
          <a:xfrm>
            <a:off x="2629594" y="7094841"/>
            <a:ext cx="12458005" cy="1142557"/>
          </a:xfrm>
          <a:prstGeom prst="rect">
            <a:avLst/>
          </a:prstGeom>
        </p:spPr>
        <p:txBody>
          <a:bodyPr wrap="square" lIns="0" tIns="0" rIns="0" bIns="0" rtlCol="0" anchor="t">
            <a:spAutoFit/>
          </a:bodyPr>
          <a:lstStyle/>
          <a:p>
            <a:pPr>
              <a:lnSpc>
                <a:spcPts val="4613"/>
              </a:lnSpc>
              <a:spcBef>
                <a:spcPct val="0"/>
              </a:spcBef>
            </a:pPr>
            <a:r>
              <a:rPr lang="en-US" sz="3200" b="1" dirty="0">
                <a:solidFill>
                  <a:srgbClr val="050A30"/>
                </a:solidFill>
                <a:latin typeface="Agrandir Narrow"/>
              </a:rPr>
              <a:t>Leaf / Terminal Node: </a:t>
            </a:r>
            <a:r>
              <a:rPr lang="en-US" sz="3200" dirty="0">
                <a:solidFill>
                  <a:srgbClr val="050A30"/>
                </a:solidFill>
                <a:latin typeface="Agrandir Narrow"/>
              </a:rPr>
              <a:t>It holds a class label (category) - Yes or No (Final Classification Outcome).</a:t>
            </a:r>
          </a:p>
        </p:txBody>
      </p:sp>
      <p:grpSp>
        <p:nvGrpSpPr>
          <p:cNvPr id="10" name="Group 10"/>
          <p:cNvGrpSpPr/>
          <p:nvPr/>
        </p:nvGrpSpPr>
        <p:grpSpPr>
          <a:xfrm>
            <a:off x="1927025" y="3745292"/>
            <a:ext cx="420216" cy="434486"/>
            <a:chOff x="0" y="0"/>
            <a:chExt cx="560289" cy="579314"/>
          </a:xfrm>
        </p:grpSpPr>
        <p:grpSp>
          <p:nvGrpSpPr>
            <p:cNvPr id="11" name="Group 11"/>
            <p:cNvGrpSpPr/>
            <p:nvPr/>
          </p:nvGrpSpPr>
          <p:grpSpPr>
            <a:xfrm>
              <a:off x="146330" y="165356"/>
              <a:ext cx="413958" cy="413958"/>
              <a:chOff x="0" y="0"/>
              <a:chExt cx="471015" cy="471015"/>
            </a:xfrm>
          </p:grpSpPr>
          <p:sp>
            <p:nvSpPr>
              <p:cNvPr id="12" name="Freeform 12"/>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13" name="TextBox 13"/>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nvGrpSpPr>
            <p:cNvPr id="14" name="Group 14"/>
            <p:cNvGrpSpPr/>
            <p:nvPr/>
          </p:nvGrpSpPr>
          <p:grpSpPr>
            <a:xfrm>
              <a:off x="0" y="0"/>
              <a:ext cx="503501" cy="536334"/>
              <a:chOff x="0" y="0"/>
              <a:chExt cx="531410" cy="566062"/>
            </a:xfrm>
          </p:grpSpPr>
          <p:sp>
            <p:nvSpPr>
              <p:cNvPr id="15" name="Freeform 15"/>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16" name="TextBox 16"/>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grpSp>
        <p:nvGrpSpPr>
          <p:cNvPr id="38" name="Group 38"/>
          <p:cNvGrpSpPr/>
          <p:nvPr/>
        </p:nvGrpSpPr>
        <p:grpSpPr>
          <a:xfrm>
            <a:off x="1919181" y="4945400"/>
            <a:ext cx="420216" cy="434486"/>
            <a:chOff x="0" y="0"/>
            <a:chExt cx="560289" cy="579314"/>
          </a:xfrm>
        </p:grpSpPr>
        <p:grpSp>
          <p:nvGrpSpPr>
            <p:cNvPr id="39" name="Group 39"/>
            <p:cNvGrpSpPr/>
            <p:nvPr/>
          </p:nvGrpSpPr>
          <p:grpSpPr>
            <a:xfrm>
              <a:off x="146330" y="165356"/>
              <a:ext cx="413958" cy="413958"/>
              <a:chOff x="0" y="0"/>
              <a:chExt cx="471015" cy="471015"/>
            </a:xfrm>
          </p:grpSpPr>
          <p:sp>
            <p:nvSpPr>
              <p:cNvPr id="40" name="Freeform 40"/>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41" name="TextBox 41"/>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nvGrpSpPr>
            <p:cNvPr id="42" name="Group 42"/>
            <p:cNvGrpSpPr/>
            <p:nvPr/>
          </p:nvGrpSpPr>
          <p:grpSpPr>
            <a:xfrm>
              <a:off x="0" y="0"/>
              <a:ext cx="503501" cy="536334"/>
              <a:chOff x="0" y="0"/>
              <a:chExt cx="531410" cy="566062"/>
            </a:xfrm>
          </p:grpSpPr>
          <p:sp>
            <p:nvSpPr>
              <p:cNvPr id="43" name="Freeform 43"/>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44" name="TextBox 44"/>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grpSp>
        <p:nvGrpSpPr>
          <p:cNvPr id="45" name="Group 45"/>
          <p:cNvGrpSpPr/>
          <p:nvPr/>
        </p:nvGrpSpPr>
        <p:grpSpPr>
          <a:xfrm>
            <a:off x="1927025" y="7094842"/>
            <a:ext cx="420216" cy="434486"/>
            <a:chOff x="0" y="0"/>
            <a:chExt cx="560289" cy="579314"/>
          </a:xfrm>
        </p:grpSpPr>
        <p:grpSp>
          <p:nvGrpSpPr>
            <p:cNvPr id="46" name="Group 46"/>
            <p:cNvGrpSpPr/>
            <p:nvPr/>
          </p:nvGrpSpPr>
          <p:grpSpPr>
            <a:xfrm>
              <a:off x="146330" y="165356"/>
              <a:ext cx="413958" cy="413958"/>
              <a:chOff x="0" y="0"/>
              <a:chExt cx="471015" cy="471015"/>
            </a:xfrm>
          </p:grpSpPr>
          <p:sp>
            <p:nvSpPr>
              <p:cNvPr id="47" name="Freeform 47"/>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48" name="TextBox 48"/>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nvGrpSpPr>
            <p:cNvPr id="49" name="Group 49"/>
            <p:cNvGrpSpPr/>
            <p:nvPr/>
          </p:nvGrpSpPr>
          <p:grpSpPr>
            <a:xfrm>
              <a:off x="0" y="0"/>
              <a:ext cx="503501" cy="536334"/>
              <a:chOff x="0" y="0"/>
              <a:chExt cx="531410" cy="566062"/>
            </a:xfrm>
          </p:grpSpPr>
          <p:sp>
            <p:nvSpPr>
              <p:cNvPr id="50" name="Freeform 50"/>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51" name="TextBox 51"/>
              <p:cNvSpPr txBox="1"/>
              <p:nvPr/>
            </p:nvSpPr>
            <p:spPr>
              <a:xfrm>
                <a:off x="0" y="-57150"/>
                <a:ext cx="812800" cy="869950"/>
              </a:xfrm>
              <a:prstGeom prst="rect">
                <a:avLst/>
              </a:prstGeom>
            </p:spPr>
            <p:txBody>
              <a:bodyPr lIns="50801" tIns="50801" rIns="50801" bIns="50801" rtlCol="0" anchor="ctr"/>
              <a:lstStyle/>
              <a:p>
                <a:pPr algn="ctr">
                  <a:lnSpc>
                    <a:spcPts val="3807"/>
                  </a:lnSpc>
                </a:pPr>
                <a:endParaRPr/>
              </a:p>
            </p:txBody>
          </p:sp>
        </p:grpSp>
      </p:grpSp>
      <p:pic>
        <p:nvPicPr>
          <p:cNvPr id="60" name="Picture 6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70958" y="8859887"/>
            <a:ext cx="2617043" cy="2010314"/>
          </a:xfrm>
          <a:prstGeom prst="rect">
            <a:avLst/>
          </a:prstGeom>
        </p:spPr>
      </p:pic>
      <p:pic>
        <p:nvPicPr>
          <p:cNvPr id="61" name="Picture 6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6061" y="577111"/>
            <a:ext cx="1561364" cy="854492"/>
          </a:xfrm>
          <a:prstGeom prst="rect">
            <a:avLst/>
          </a:prstGeom>
        </p:spPr>
      </p:pic>
      <p:pic>
        <p:nvPicPr>
          <p:cNvPr id="62" name="Picture 6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6"/>
            <a:ext cx="3432329" cy="1029698"/>
          </a:xfrm>
          <a:prstGeom prst="rect">
            <a:avLst/>
          </a:prstGeom>
        </p:spPr>
      </p:pic>
      <p:sp>
        <p:nvSpPr>
          <p:cNvPr id="64" name="Rectangle: Rounded Corners 63">
            <a:extLst>
              <a:ext uri="{FF2B5EF4-FFF2-40B4-BE49-F238E27FC236}">
                <a16:creationId xmlns:a16="http://schemas.microsoft.com/office/drawing/2014/main" id="{FF3FD725-2650-765F-42ED-76DC11795816}"/>
              </a:ext>
            </a:extLst>
          </p:cNvPr>
          <p:cNvSpPr/>
          <p:nvPr/>
        </p:nvSpPr>
        <p:spPr>
          <a:xfrm>
            <a:off x="4584960" y="421478"/>
            <a:ext cx="8547272" cy="1093436"/>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589"/>
              </a:lnSpc>
              <a:spcBef>
                <a:spcPct val="0"/>
              </a:spcBef>
            </a:pPr>
            <a:r>
              <a:rPr lang="en-US" sz="4800" dirty="0">
                <a:solidFill>
                  <a:srgbClr val="F4F6FC"/>
                </a:solidFill>
                <a:latin typeface="Berlin Sans FB Demi" panose="020E0802020502020306" pitchFamily="34" charset="0"/>
              </a:rPr>
              <a:t>Components of Decision Trees</a:t>
            </a:r>
          </a:p>
        </p:txBody>
      </p:sp>
      <p:pic>
        <p:nvPicPr>
          <p:cNvPr id="65" name="Picture 14">
            <a:extLst>
              <a:ext uri="{FF2B5EF4-FFF2-40B4-BE49-F238E27FC236}">
                <a16:creationId xmlns:a16="http://schemas.microsoft.com/office/drawing/2014/main" id="{5D693F1C-00DF-402E-9DD0-1B9AB63C512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19368" y="8456313"/>
            <a:ext cx="1520441" cy="1543380"/>
          </a:xfrm>
          <a:prstGeom prst="rect">
            <a:avLst/>
          </a:prstGeom>
        </p:spPr>
      </p:pic>
      <p:sp>
        <p:nvSpPr>
          <p:cNvPr id="3" name="TextBox 5">
            <a:extLst>
              <a:ext uri="{FF2B5EF4-FFF2-40B4-BE49-F238E27FC236}">
                <a16:creationId xmlns:a16="http://schemas.microsoft.com/office/drawing/2014/main" id="{C097EA05-B5F0-1416-4AA6-7E8319AC61FA}"/>
              </a:ext>
            </a:extLst>
          </p:cNvPr>
          <p:cNvSpPr txBox="1"/>
          <p:nvPr/>
        </p:nvSpPr>
        <p:spPr>
          <a:xfrm>
            <a:off x="2696128" y="3496571"/>
            <a:ext cx="12002971" cy="1142557"/>
          </a:xfrm>
          <a:prstGeom prst="rect">
            <a:avLst/>
          </a:prstGeom>
        </p:spPr>
        <p:txBody>
          <a:bodyPr wrap="square" lIns="0" tIns="0" rIns="0" bIns="0" rtlCol="0" anchor="t">
            <a:spAutoFit/>
          </a:bodyPr>
          <a:lstStyle/>
          <a:p>
            <a:pPr>
              <a:lnSpc>
                <a:spcPts val="4613"/>
              </a:lnSpc>
              <a:spcBef>
                <a:spcPct val="0"/>
              </a:spcBef>
            </a:pPr>
            <a:r>
              <a:rPr lang="en-US" sz="3200" b="1" dirty="0">
                <a:solidFill>
                  <a:srgbClr val="050A30"/>
                </a:solidFill>
                <a:latin typeface="Agrandir Narrow"/>
              </a:rPr>
              <a:t>Root Node: </a:t>
            </a:r>
            <a:r>
              <a:rPr lang="en-US" sz="3200" dirty="0">
                <a:solidFill>
                  <a:srgbClr val="050A30"/>
                </a:solidFill>
                <a:latin typeface="Agrandir Narrow"/>
              </a:rPr>
              <a:t>The topmost node is called Root Node. It implies the best predictor  (independent variable).</a:t>
            </a:r>
          </a:p>
        </p:txBody>
      </p:sp>
    </p:spTree>
    <p:extLst>
      <p:ext uri="{BB962C8B-B14F-4D97-AF65-F5344CB8AC3E}">
        <p14:creationId xmlns:p14="http://schemas.microsoft.com/office/powerpoint/2010/main" val="161190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AB8B6C85-9999-4115-D674-73C4D8F3B46D}"/>
              </a:ext>
            </a:extLst>
          </p:cNvPr>
          <p:cNvSpPr/>
          <p:nvPr/>
        </p:nvSpPr>
        <p:spPr>
          <a:xfrm>
            <a:off x="4268857" y="571501"/>
            <a:ext cx="7997687" cy="1219199"/>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5">
              <a:lnSpc>
                <a:spcPts val="7113"/>
              </a:lnSpc>
              <a:spcBef>
                <a:spcPct val="0"/>
              </a:spcBef>
              <a:defRPr/>
            </a:pPr>
            <a:r>
              <a:rPr lang="en-US" sz="4800" dirty="0">
                <a:solidFill>
                  <a:srgbClr val="F6F6F6"/>
                </a:solidFill>
                <a:latin typeface="Berlin Sans FB Demi" panose="020E0802020502020306" pitchFamily="34" charset="0"/>
              </a:rPr>
              <a:t>How does it work ?</a:t>
            </a:r>
          </a:p>
        </p:txBody>
      </p:sp>
      <p:pic>
        <p:nvPicPr>
          <p:cNvPr id="15" name="Picture 14">
            <a:extLst>
              <a:ext uri="{FF2B5EF4-FFF2-40B4-BE49-F238E27FC236}">
                <a16:creationId xmlns:a16="http://schemas.microsoft.com/office/drawing/2014/main" id="{A149D7B9-0EE5-1A9B-B702-DFD95E4EA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3848" y="2476500"/>
            <a:ext cx="10214689" cy="6629401"/>
          </a:xfrm>
          <a:prstGeom prst="rect">
            <a:avLst/>
          </a:prstGeom>
        </p:spPr>
      </p:pic>
      <p:sp>
        <p:nvSpPr>
          <p:cNvPr id="3" name="Content Placeholder 1">
            <a:extLst>
              <a:ext uri="{FF2B5EF4-FFF2-40B4-BE49-F238E27FC236}">
                <a16:creationId xmlns:a16="http://schemas.microsoft.com/office/drawing/2014/main" id="{F41952E8-7D88-AEF0-0039-D8D0A8EDABF8}"/>
              </a:ext>
            </a:extLst>
          </p:cNvPr>
          <p:cNvSpPr txBox="1">
            <a:spLocks/>
          </p:cNvSpPr>
          <p:nvPr/>
        </p:nvSpPr>
        <p:spPr>
          <a:xfrm>
            <a:off x="877957" y="2705099"/>
            <a:ext cx="7215892" cy="6248400"/>
          </a:xfrm>
          <a:prstGeom prst="rect">
            <a:avLst/>
          </a:prstGeom>
          <a:solidFill>
            <a:srgbClr val="E7EFF5"/>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b="1" dirty="0"/>
              <a:t>Step 01</a:t>
            </a:r>
            <a:r>
              <a:rPr lang="en-US" dirty="0"/>
              <a:t>: </a:t>
            </a:r>
            <a:r>
              <a:rPr lang="en-US" i="1" dirty="0">
                <a:solidFill>
                  <a:srgbClr val="C00000"/>
                </a:solidFill>
              </a:rPr>
              <a:t>Pick</a:t>
            </a:r>
            <a:r>
              <a:rPr lang="en-US" dirty="0"/>
              <a:t> the variable that gives the </a:t>
            </a:r>
            <a:r>
              <a:rPr lang="en-US" i="1" dirty="0">
                <a:solidFill>
                  <a:srgbClr val="C00000"/>
                </a:solidFill>
              </a:rPr>
              <a:t>best split.</a:t>
            </a:r>
            <a:endParaRPr lang="en-US" dirty="0"/>
          </a:p>
          <a:p>
            <a:pPr marL="0" indent="0" algn="just">
              <a:lnSpc>
                <a:spcPct val="150000"/>
              </a:lnSpc>
              <a:buNone/>
            </a:pPr>
            <a:endParaRPr lang="en-US" dirty="0"/>
          </a:p>
          <a:p>
            <a:pPr algn="just">
              <a:lnSpc>
                <a:spcPct val="150000"/>
              </a:lnSpc>
            </a:pPr>
            <a:r>
              <a:rPr lang="en-US" b="1" dirty="0"/>
              <a:t>Step 02: </a:t>
            </a:r>
            <a:r>
              <a:rPr lang="en-US" i="1" dirty="0">
                <a:solidFill>
                  <a:srgbClr val="C00000"/>
                </a:solidFill>
              </a:rPr>
              <a:t>Partition</a:t>
            </a:r>
            <a:r>
              <a:rPr lang="en-US" dirty="0"/>
              <a:t> the data based on the </a:t>
            </a:r>
            <a:r>
              <a:rPr lang="en-US" i="1" dirty="0">
                <a:solidFill>
                  <a:srgbClr val="C00000"/>
                </a:solidFill>
              </a:rPr>
              <a:t>value</a:t>
            </a:r>
            <a:r>
              <a:rPr lang="en-US" dirty="0"/>
              <a:t> of this </a:t>
            </a:r>
            <a:r>
              <a:rPr lang="en-US" i="1" dirty="0">
                <a:solidFill>
                  <a:srgbClr val="C00000"/>
                </a:solidFill>
              </a:rPr>
              <a:t>variable.</a:t>
            </a:r>
          </a:p>
          <a:p>
            <a:pPr marL="0" indent="0" algn="just">
              <a:lnSpc>
                <a:spcPct val="150000"/>
              </a:lnSpc>
              <a:buNone/>
            </a:pPr>
            <a:endParaRPr lang="en-US" i="1" dirty="0">
              <a:solidFill>
                <a:srgbClr val="C00000"/>
              </a:solidFill>
            </a:endParaRPr>
          </a:p>
          <a:p>
            <a:pPr algn="just">
              <a:lnSpc>
                <a:spcPct val="150000"/>
              </a:lnSpc>
            </a:pPr>
            <a:r>
              <a:rPr lang="en-US" b="1" dirty="0"/>
              <a:t>Step 03: </a:t>
            </a:r>
            <a:r>
              <a:rPr lang="en-US" dirty="0"/>
              <a:t>Repeat </a:t>
            </a:r>
            <a:r>
              <a:rPr lang="en-US" i="1" dirty="0">
                <a:solidFill>
                  <a:srgbClr val="C00000"/>
                </a:solidFill>
              </a:rPr>
              <a:t>step 1</a:t>
            </a:r>
            <a:r>
              <a:rPr lang="en-US" dirty="0"/>
              <a:t> and </a:t>
            </a:r>
            <a:r>
              <a:rPr lang="en-US" i="1" dirty="0">
                <a:solidFill>
                  <a:srgbClr val="C00000"/>
                </a:solidFill>
              </a:rPr>
              <a:t>step 2.</a:t>
            </a:r>
            <a:r>
              <a:rPr lang="en-US"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57200" y="433118"/>
            <a:ext cx="1561364" cy="854492"/>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65346" y="609346"/>
            <a:ext cx="3432329" cy="1029698"/>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136075" y="9257303"/>
            <a:ext cx="3432329" cy="1029698"/>
          </a:xfrm>
          <a:prstGeom prst="rect">
            <a:avLst/>
          </a:prstGeom>
        </p:spPr>
      </p:pic>
      <p:sp>
        <p:nvSpPr>
          <p:cNvPr id="18" name="Rectangle: Rounded Corners 17">
            <a:extLst>
              <a:ext uri="{FF2B5EF4-FFF2-40B4-BE49-F238E27FC236}">
                <a16:creationId xmlns:a16="http://schemas.microsoft.com/office/drawing/2014/main" id="{EF2E70DE-9128-A4C9-6B7F-BAD66F12AD7F}"/>
              </a:ext>
            </a:extLst>
          </p:cNvPr>
          <p:cNvSpPr/>
          <p:nvPr/>
        </p:nvSpPr>
        <p:spPr>
          <a:xfrm>
            <a:off x="5875676" y="789941"/>
            <a:ext cx="7270997" cy="1152525"/>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7625"/>
              </a:lnSpc>
              <a:spcBef>
                <a:spcPct val="0"/>
              </a:spcBef>
            </a:pPr>
            <a:r>
              <a:rPr lang="en-US" sz="4800" dirty="0">
                <a:solidFill>
                  <a:srgbClr val="FFFFFF"/>
                </a:solidFill>
                <a:latin typeface="Berlin Sans FB Demi" panose="020E0802020502020306" pitchFamily="34" charset="0"/>
              </a:rPr>
              <a:t>Pros of Decision Tree</a:t>
            </a:r>
          </a:p>
        </p:txBody>
      </p:sp>
      <p:sp>
        <p:nvSpPr>
          <p:cNvPr id="13" name="TextBox 12">
            <a:extLst>
              <a:ext uri="{FF2B5EF4-FFF2-40B4-BE49-F238E27FC236}">
                <a16:creationId xmlns:a16="http://schemas.microsoft.com/office/drawing/2014/main" id="{3E9278BE-8AAF-CA3E-553D-63FC96829603}"/>
              </a:ext>
            </a:extLst>
          </p:cNvPr>
          <p:cNvSpPr txBox="1"/>
          <p:nvPr/>
        </p:nvSpPr>
        <p:spPr>
          <a:xfrm>
            <a:off x="1460471" y="2324100"/>
            <a:ext cx="16101405" cy="6740307"/>
          </a:xfrm>
          <a:prstGeom prst="rect">
            <a:avLst/>
          </a:prstGeom>
          <a:noFill/>
        </p:spPr>
        <p:txBody>
          <a:bodyPr wrap="square">
            <a:spAutoFit/>
          </a:bodyPr>
          <a:lstStyle/>
          <a:p>
            <a:pPr marL="483882" lvl="1" indent="-685800" defTabSz="914445">
              <a:buFont typeface="Wingdings" panose="05000000000000000000" pitchFamily="2" charset="2"/>
              <a:buChar char="q"/>
              <a:defRPr/>
            </a:pPr>
            <a:r>
              <a:rPr lang="en-US" sz="3600" dirty="0">
                <a:solidFill>
                  <a:srgbClr val="D75581"/>
                </a:solidFill>
                <a:latin typeface="Now"/>
              </a:rPr>
              <a:t>Decision trees are easy to understand and map nicely to a set of production rules and they have been successfully applied to real problems.</a:t>
            </a:r>
          </a:p>
          <a:p>
            <a:pPr marL="0" lvl="1" defTabSz="914445">
              <a:defRPr/>
            </a:pPr>
            <a:endParaRPr lang="en-US" sz="3600" dirty="0">
              <a:solidFill>
                <a:srgbClr val="D75581"/>
              </a:solidFill>
              <a:latin typeface="Now"/>
            </a:endParaRPr>
          </a:p>
          <a:p>
            <a:pPr marL="483882" lvl="1" indent="-685800" defTabSz="914445">
              <a:buFont typeface="Wingdings" panose="05000000000000000000" pitchFamily="2" charset="2"/>
              <a:buChar char="q"/>
              <a:defRPr/>
            </a:pPr>
            <a:r>
              <a:rPr lang="en-US" sz="3600" dirty="0">
                <a:solidFill>
                  <a:srgbClr val="D75581"/>
                </a:solidFill>
                <a:latin typeface="Now"/>
              </a:rPr>
              <a:t>Decision trees make no prior assumptions about the nature of the data, and they are useful in data exploration. </a:t>
            </a:r>
          </a:p>
          <a:p>
            <a:pPr marL="0" lvl="1" defTabSz="914445">
              <a:defRPr/>
            </a:pPr>
            <a:endParaRPr lang="en-US" sz="3600" dirty="0">
              <a:solidFill>
                <a:srgbClr val="D75581"/>
              </a:solidFill>
              <a:latin typeface="Now"/>
            </a:endParaRPr>
          </a:p>
          <a:p>
            <a:pPr marL="483882" lvl="1" indent="-685800" defTabSz="914445">
              <a:buFont typeface="Wingdings" panose="05000000000000000000" pitchFamily="2" charset="2"/>
              <a:buChar char="q"/>
              <a:defRPr/>
            </a:pPr>
            <a:r>
              <a:rPr lang="en-US" sz="3600" dirty="0">
                <a:solidFill>
                  <a:srgbClr val="D75581"/>
                </a:solidFill>
                <a:latin typeface="Now"/>
              </a:rPr>
              <a:t>Decision trees can build models with datasets containing numerical as well as categorical data. And they can perform feature selection which is very important in predictive analytics.</a:t>
            </a:r>
          </a:p>
          <a:p>
            <a:pPr marL="483882" lvl="1" indent="-685800" defTabSz="914445">
              <a:buFont typeface="Wingdings" panose="05000000000000000000" pitchFamily="2" charset="2"/>
              <a:buChar char="q"/>
              <a:defRPr/>
            </a:pPr>
            <a:endParaRPr lang="en-US" sz="3600" dirty="0">
              <a:solidFill>
                <a:srgbClr val="D75581"/>
              </a:solidFill>
              <a:latin typeface="Now"/>
            </a:endParaRPr>
          </a:p>
          <a:p>
            <a:pPr marL="483882" lvl="1" indent="-685800" defTabSz="914445">
              <a:buFont typeface="Wingdings" panose="05000000000000000000" pitchFamily="2" charset="2"/>
              <a:buChar char="q"/>
              <a:defRPr/>
            </a:pPr>
            <a:r>
              <a:rPr lang="en-US" sz="3600" dirty="0">
                <a:solidFill>
                  <a:srgbClr val="D75581"/>
                </a:solidFill>
                <a:latin typeface="Now"/>
              </a:rPr>
              <a:t>Decision trees help save data preparation time, as they are not sensitive to missing values and outliers.</a:t>
            </a:r>
          </a:p>
        </p:txBody>
      </p:sp>
    </p:spTree>
    <p:extLst>
      <p:ext uri="{BB962C8B-B14F-4D97-AF65-F5344CB8AC3E}">
        <p14:creationId xmlns:p14="http://schemas.microsoft.com/office/powerpoint/2010/main" val="268929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2A536BF-2F2D-F85F-B424-99019A6327AF}"/>
              </a:ext>
            </a:extLst>
          </p:cNvPr>
          <p:cNvSpPr/>
          <p:nvPr/>
        </p:nvSpPr>
        <p:spPr>
          <a:xfrm>
            <a:off x="838200" y="1872452"/>
            <a:ext cx="10287000" cy="1098948"/>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5598"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rPr>
              <a:t>What is Machine Learning ? </a:t>
            </a:r>
          </a:p>
        </p:txBody>
      </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0482" y="8691660"/>
            <a:ext cx="1116436" cy="1133280"/>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6853" y="658027"/>
            <a:ext cx="1561364" cy="854492"/>
          </a:xfrm>
          <a:prstGeom prst="rect">
            <a:avLst/>
          </a:prstGeom>
        </p:spPr>
      </p:pic>
      <p:pic>
        <p:nvPicPr>
          <p:cNvPr id="26" name="Picture 2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571836" y="8903627"/>
            <a:ext cx="3432328" cy="1029698"/>
          </a:xfrm>
          <a:prstGeom prst="rect">
            <a:avLst/>
          </a:prstGeom>
        </p:spPr>
      </p:pic>
      <p:pic>
        <p:nvPicPr>
          <p:cNvPr id="5" name="Picture 4" descr="Icon&#10;&#10;Description automatically generated">
            <a:extLst>
              <a:ext uri="{FF2B5EF4-FFF2-40B4-BE49-F238E27FC236}">
                <a16:creationId xmlns:a16="http://schemas.microsoft.com/office/drawing/2014/main" id="{B8C09E19-62E3-BDE5-21FB-10683F9F4B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46328" y="748645"/>
            <a:ext cx="2699629" cy="2508705"/>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DC134C97-EBDE-4D40-08C7-087ACA9B1352}"/>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3" name="TextBox 30">
            <a:extLst>
              <a:ext uri="{FF2B5EF4-FFF2-40B4-BE49-F238E27FC236}">
                <a16:creationId xmlns:a16="http://schemas.microsoft.com/office/drawing/2014/main" id="{EDC9BCD4-F90B-9EF3-C398-1D326EB4777E}"/>
              </a:ext>
            </a:extLst>
          </p:cNvPr>
          <p:cNvSpPr txBox="1"/>
          <p:nvPr/>
        </p:nvSpPr>
        <p:spPr>
          <a:xfrm>
            <a:off x="609600" y="3543300"/>
            <a:ext cx="16197329" cy="4788427"/>
          </a:xfrm>
          <a:prstGeom prst="rect">
            <a:avLst/>
          </a:prstGeom>
        </p:spPr>
        <p:txBody>
          <a:bodyPr wrap="square" lIns="0" tIns="0" rIns="0" bIns="0" rtlCol="0" anchor="t">
            <a:spAutoFit/>
          </a:bodyPr>
          <a:lstStyle/>
          <a:p>
            <a:pPr marL="457200" marR="0" lvl="0" indent="-457200" algn="l" defTabSz="914400" rtl="0" eaLnBrk="1" fontAlgn="auto" latinLnBrk="0" hangingPunct="1">
              <a:lnSpc>
                <a:spcPct val="200000"/>
              </a:lnSpc>
              <a:spcBef>
                <a:spcPct val="0"/>
              </a:spcBef>
              <a:spcAft>
                <a:spcPts val="0"/>
              </a:spcAft>
              <a:buClr>
                <a:srgbClr val="FF9B15"/>
              </a:buClr>
              <a:buSzTx/>
              <a:buFont typeface="Wingdings" panose="05000000000000000000" pitchFamily="2" charset="2"/>
              <a:buChar char="q"/>
              <a:tabLst/>
              <a:defRPr/>
            </a:pPr>
            <a:r>
              <a:rPr kumimoji="0" lang="en-US" sz="3200" b="1" i="0" u="none" strike="noStrike" kern="1200" cap="none" spc="0" normalizeH="0" baseline="0" noProof="0" dirty="0">
                <a:ln>
                  <a:noFill/>
                </a:ln>
                <a:solidFill>
                  <a:srgbClr val="050A30"/>
                </a:solidFill>
                <a:effectLst/>
                <a:uLnTx/>
                <a:uFillTx/>
                <a:latin typeface="Agrandir Narrow"/>
                <a:ea typeface="+mn-ea"/>
                <a:cs typeface="+mn-cs"/>
              </a:rPr>
              <a:t>Machine learning </a:t>
            </a:r>
            <a:r>
              <a:rPr kumimoji="0" lang="en-US" sz="3200" b="0" i="0" u="none" strike="noStrike" kern="1200" cap="none" spc="0" normalizeH="0" baseline="0" noProof="0" dirty="0">
                <a:ln>
                  <a:noFill/>
                </a:ln>
                <a:solidFill>
                  <a:srgbClr val="050A30"/>
                </a:solidFill>
                <a:effectLst/>
                <a:uLnTx/>
                <a:uFillTx/>
                <a:latin typeface="Agrandir Narrow"/>
                <a:ea typeface="+mn-ea"/>
                <a:cs typeface="+mn-cs"/>
              </a:rPr>
              <a:t>is a branch of artificial intelligence that involves </a:t>
            </a:r>
            <a:r>
              <a:rPr kumimoji="0" lang="en-US" sz="3200" b="0" i="0" u="sng" strike="noStrike" kern="1200" cap="none" spc="0" normalizeH="0" baseline="0" noProof="0" dirty="0">
                <a:ln>
                  <a:noFill/>
                </a:ln>
                <a:solidFill>
                  <a:srgbClr val="050A30"/>
                </a:solidFill>
                <a:effectLst/>
                <a:uLnTx/>
                <a:uFillTx/>
                <a:latin typeface="Agrandir Narrow"/>
                <a:ea typeface="+mn-ea"/>
                <a:cs typeface="+mn-cs"/>
              </a:rPr>
              <a:t>algorithms</a:t>
            </a:r>
            <a:r>
              <a:rPr kumimoji="0" lang="en-US" sz="3200" b="0" i="0" u="none" strike="noStrike" kern="1200" cap="none" spc="0" normalizeH="0" baseline="0" noProof="0" dirty="0">
                <a:ln>
                  <a:noFill/>
                </a:ln>
                <a:solidFill>
                  <a:srgbClr val="050A30"/>
                </a:solidFill>
                <a:effectLst/>
                <a:uLnTx/>
                <a:uFillTx/>
                <a:latin typeface="Agrandir Narrow"/>
                <a:ea typeface="+mn-ea"/>
                <a:cs typeface="+mn-cs"/>
              </a:rPr>
              <a:t> learning from </a:t>
            </a:r>
            <a:r>
              <a:rPr kumimoji="0" lang="en-US" sz="3200" b="0" i="0" u="sng" strike="noStrike" kern="1200" cap="none" spc="0" normalizeH="0" baseline="0" noProof="0" dirty="0">
                <a:ln>
                  <a:noFill/>
                </a:ln>
                <a:solidFill>
                  <a:srgbClr val="050A30"/>
                </a:solidFill>
                <a:effectLst/>
                <a:uLnTx/>
                <a:uFillTx/>
                <a:latin typeface="Agrandir Narrow"/>
                <a:ea typeface="+mn-ea"/>
                <a:cs typeface="+mn-cs"/>
              </a:rPr>
              <a:t>data</a:t>
            </a:r>
            <a:r>
              <a:rPr kumimoji="0" lang="en-US" sz="3200" b="0" i="0" u="none" strike="noStrike" kern="1200" cap="none" spc="0" normalizeH="0" baseline="0" noProof="0" dirty="0">
                <a:ln>
                  <a:noFill/>
                </a:ln>
                <a:solidFill>
                  <a:srgbClr val="050A30"/>
                </a:solidFill>
                <a:effectLst/>
                <a:uLnTx/>
                <a:uFillTx/>
                <a:latin typeface="Agrandir Narrow"/>
                <a:ea typeface="+mn-ea"/>
                <a:cs typeface="+mn-cs"/>
              </a:rPr>
              <a:t> to automatically </a:t>
            </a:r>
            <a:r>
              <a:rPr kumimoji="0" lang="en-US" sz="3200" b="1" i="0" u="none" strike="noStrike" kern="1200" cap="none" spc="0" normalizeH="0" baseline="0" noProof="0" dirty="0">
                <a:ln>
                  <a:noFill/>
                </a:ln>
                <a:solidFill>
                  <a:srgbClr val="050A30"/>
                </a:solidFill>
                <a:effectLst/>
                <a:uLnTx/>
                <a:uFillTx/>
                <a:latin typeface="Agrandir Narrow"/>
                <a:ea typeface="+mn-ea"/>
                <a:cs typeface="+mn-cs"/>
              </a:rPr>
              <a:t>predict</a:t>
            </a:r>
            <a:r>
              <a:rPr kumimoji="0" lang="en-US" sz="3200" b="0" i="0" u="none" strike="noStrike" kern="1200" cap="none" spc="0" normalizeH="0" baseline="0" noProof="0" dirty="0">
                <a:ln>
                  <a:noFill/>
                </a:ln>
                <a:solidFill>
                  <a:srgbClr val="050A30"/>
                </a:solidFill>
                <a:effectLst/>
                <a:uLnTx/>
                <a:uFillTx/>
                <a:latin typeface="Agrandir Narrow"/>
                <a:ea typeface="+mn-ea"/>
                <a:cs typeface="+mn-cs"/>
              </a:rPr>
              <a:t> and </a:t>
            </a:r>
            <a:r>
              <a:rPr kumimoji="0" lang="en-US" sz="3200" b="1" i="0" u="none" strike="noStrike" kern="1200" cap="none" spc="0" normalizeH="0" baseline="0" noProof="0" dirty="0">
                <a:ln>
                  <a:noFill/>
                </a:ln>
                <a:solidFill>
                  <a:srgbClr val="050A30"/>
                </a:solidFill>
                <a:effectLst/>
                <a:uLnTx/>
                <a:uFillTx/>
                <a:latin typeface="Agrandir Narrow"/>
                <a:ea typeface="+mn-ea"/>
                <a:cs typeface="+mn-cs"/>
              </a:rPr>
              <a:t>make decisions </a:t>
            </a:r>
            <a:r>
              <a:rPr kumimoji="0" lang="en-US" sz="3200" b="0" i="0" u="none" strike="noStrike" kern="1200" cap="none" spc="0" normalizeH="0" baseline="0" noProof="0" dirty="0">
                <a:ln>
                  <a:noFill/>
                </a:ln>
                <a:solidFill>
                  <a:srgbClr val="050A30"/>
                </a:solidFill>
                <a:effectLst/>
                <a:uLnTx/>
                <a:uFillTx/>
                <a:latin typeface="Agrandir Narrow"/>
                <a:ea typeface="+mn-ea"/>
                <a:cs typeface="+mn-cs"/>
              </a:rPr>
              <a:t>by themselves without human intervention. </a:t>
            </a:r>
          </a:p>
          <a:p>
            <a:pPr marL="457200" marR="0" lvl="0" indent="-457200" algn="l" defTabSz="914400" rtl="0" eaLnBrk="1" fontAlgn="auto" latinLnBrk="0" hangingPunct="1">
              <a:lnSpc>
                <a:spcPct val="200000"/>
              </a:lnSpc>
              <a:spcBef>
                <a:spcPct val="0"/>
              </a:spcBef>
              <a:spcAft>
                <a:spcPts val="0"/>
              </a:spcAft>
              <a:buClr>
                <a:srgbClr val="FF9B15"/>
              </a:buClr>
              <a:buSzTx/>
              <a:buFont typeface="Wingdings" panose="05000000000000000000" pitchFamily="2" charset="2"/>
              <a:buChar char="q"/>
              <a:tabLst/>
              <a:defRPr/>
            </a:pPr>
            <a:r>
              <a:rPr kumimoji="0" lang="en-US" sz="3200" b="0" i="0" u="none" strike="noStrike" kern="1200" cap="none" spc="0" normalizeH="0" baseline="0" noProof="0" dirty="0">
                <a:ln>
                  <a:noFill/>
                </a:ln>
                <a:solidFill>
                  <a:srgbClr val="050A30"/>
                </a:solidFill>
                <a:effectLst/>
                <a:uLnTx/>
                <a:uFillTx/>
                <a:latin typeface="Agrandir Narrow"/>
                <a:ea typeface="+mn-ea"/>
                <a:cs typeface="+mn-cs"/>
              </a:rPr>
              <a:t>It describes how computers perform tasks on their own by previous </a:t>
            </a:r>
            <a:r>
              <a:rPr kumimoji="0" lang="en-US" sz="3200" b="1" i="0" u="none" strike="noStrike" kern="1200" cap="none" spc="0" normalizeH="0" baseline="0" noProof="0" dirty="0">
                <a:ln>
                  <a:noFill/>
                </a:ln>
                <a:solidFill>
                  <a:srgbClr val="050A30"/>
                </a:solidFill>
                <a:effectLst/>
                <a:uLnTx/>
                <a:uFillTx/>
                <a:latin typeface="Agrandir Narrow"/>
                <a:ea typeface="+mn-ea"/>
                <a:cs typeface="+mn-cs"/>
              </a:rPr>
              <a:t>experiences</a:t>
            </a:r>
            <a:r>
              <a:rPr kumimoji="0" lang="en-US" sz="3200" b="0" i="0" u="none" strike="noStrike" kern="1200" cap="none" spc="0" normalizeH="0" baseline="0" noProof="0" dirty="0">
                <a:ln>
                  <a:noFill/>
                </a:ln>
                <a:solidFill>
                  <a:srgbClr val="050A30"/>
                </a:solidFill>
                <a:effectLst/>
                <a:uLnTx/>
                <a:uFillTx/>
                <a:latin typeface="Agrandir Narrow"/>
                <a:ea typeface="+mn-ea"/>
                <a:cs typeface="+mn-cs"/>
              </a:rPr>
              <a:t>. </a:t>
            </a:r>
          </a:p>
          <a:p>
            <a:pPr marL="457200" marR="0" lvl="0" indent="-457200" algn="l" defTabSz="914400" rtl="0" eaLnBrk="1" fontAlgn="auto" latinLnBrk="0" hangingPunct="1">
              <a:lnSpc>
                <a:spcPct val="200000"/>
              </a:lnSpc>
              <a:spcBef>
                <a:spcPct val="0"/>
              </a:spcBef>
              <a:spcAft>
                <a:spcPts val="0"/>
              </a:spcAft>
              <a:buClr>
                <a:srgbClr val="FF9B15"/>
              </a:buClr>
              <a:buSzTx/>
              <a:buFont typeface="Wingdings" panose="05000000000000000000" pitchFamily="2" charset="2"/>
              <a:buChar char="q"/>
              <a:tabLst/>
              <a:defRPr/>
            </a:pPr>
            <a:r>
              <a:rPr lang="en-US" sz="3200" dirty="0">
                <a:solidFill>
                  <a:srgbClr val="050A30"/>
                </a:solidFill>
                <a:latin typeface="Agrandir Narrow"/>
              </a:rPr>
              <a:t>Therefore, we can say Machine learning learns from </a:t>
            </a:r>
            <a:r>
              <a:rPr lang="en-US" sz="3200" b="1" dirty="0">
                <a:solidFill>
                  <a:srgbClr val="050A30"/>
                </a:solidFill>
                <a:latin typeface="Agrandir Narrow"/>
              </a:rPr>
              <a:t>experience</a:t>
            </a:r>
            <a:r>
              <a:rPr lang="en-US" sz="3200" dirty="0">
                <a:solidFill>
                  <a:srgbClr val="050A30"/>
                </a:solidFill>
                <a:latin typeface="Agrandir Narrow"/>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7200" y="511711"/>
            <a:ext cx="1561364" cy="854492"/>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609346"/>
            <a:ext cx="3432329" cy="1029698"/>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36075" y="9257303"/>
            <a:ext cx="3432329" cy="1029698"/>
          </a:xfrm>
          <a:prstGeom prst="rect">
            <a:avLst/>
          </a:prstGeom>
        </p:spPr>
      </p:pic>
      <p:sp>
        <p:nvSpPr>
          <p:cNvPr id="18" name="Rectangle: Rounded Corners 17">
            <a:extLst>
              <a:ext uri="{FF2B5EF4-FFF2-40B4-BE49-F238E27FC236}">
                <a16:creationId xmlns:a16="http://schemas.microsoft.com/office/drawing/2014/main" id="{EF2E70DE-9128-A4C9-6B7F-BAD66F12AD7F}"/>
              </a:ext>
            </a:extLst>
          </p:cNvPr>
          <p:cNvSpPr/>
          <p:nvPr/>
        </p:nvSpPr>
        <p:spPr>
          <a:xfrm>
            <a:off x="5508501" y="830632"/>
            <a:ext cx="7270997" cy="1152525"/>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7625"/>
              </a:lnSpc>
              <a:spcBef>
                <a:spcPct val="0"/>
              </a:spcBef>
            </a:pPr>
            <a:r>
              <a:rPr lang="en-US" sz="4800" dirty="0">
                <a:solidFill>
                  <a:srgbClr val="FFFFFF"/>
                </a:solidFill>
                <a:latin typeface="Berlin Sans FB Demi" panose="020E0802020502020306" pitchFamily="34" charset="0"/>
              </a:rPr>
              <a:t>Cons of Decision Tree</a:t>
            </a:r>
          </a:p>
        </p:txBody>
      </p:sp>
      <p:sp>
        <p:nvSpPr>
          <p:cNvPr id="13" name="TextBox 12">
            <a:extLst>
              <a:ext uri="{FF2B5EF4-FFF2-40B4-BE49-F238E27FC236}">
                <a16:creationId xmlns:a16="http://schemas.microsoft.com/office/drawing/2014/main" id="{3E9278BE-8AAF-CA3E-553D-63FC96829603}"/>
              </a:ext>
            </a:extLst>
          </p:cNvPr>
          <p:cNvSpPr txBox="1"/>
          <p:nvPr/>
        </p:nvSpPr>
        <p:spPr>
          <a:xfrm>
            <a:off x="1364144" y="3009900"/>
            <a:ext cx="15559710" cy="5262979"/>
          </a:xfrm>
          <a:prstGeom prst="rect">
            <a:avLst/>
          </a:prstGeom>
          <a:noFill/>
        </p:spPr>
        <p:txBody>
          <a:bodyPr wrap="square">
            <a:spAutoFit/>
          </a:bodyPr>
          <a:lstStyle/>
          <a:p>
            <a:pPr marL="483882" lvl="1" indent="-685800" defTabSz="914445">
              <a:buFont typeface="Wingdings" panose="05000000000000000000" pitchFamily="2" charset="2"/>
              <a:buChar char="q"/>
              <a:defRPr/>
            </a:pPr>
            <a:r>
              <a:rPr lang="en-US" sz="4200" dirty="0">
                <a:solidFill>
                  <a:srgbClr val="002060"/>
                </a:solidFill>
                <a:latin typeface="Now"/>
              </a:rPr>
              <a:t>Decision Trees do not fit well for continuous variables and result in instability.</a:t>
            </a:r>
          </a:p>
          <a:p>
            <a:pPr marL="483882" lvl="1" indent="-685800" defTabSz="914445">
              <a:buFont typeface="Wingdings" panose="05000000000000000000" pitchFamily="2" charset="2"/>
              <a:buChar char="q"/>
              <a:defRPr/>
            </a:pPr>
            <a:endParaRPr lang="en-US" sz="4200" dirty="0">
              <a:solidFill>
                <a:srgbClr val="002060"/>
              </a:solidFill>
              <a:latin typeface="Now"/>
            </a:endParaRPr>
          </a:p>
          <a:p>
            <a:pPr marL="483882" lvl="1" indent="-685800" defTabSz="914445">
              <a:buFont typeface="Wingdings" panose="05000000000000000000" pitchFamily="2" charset="2"/>
              <a:buChar char="q"/>
              <a:defRPr/>
            </a:pPr>
            <a:r>
              <a:rPr lang="en-US" sz="4200" dirty="0">
                <a:solidFill>
                  <a:srgbClr val="002060"/>
                </a:solidFill>
                <a:latin typeface="Now"/>
              </a:rPr>
              <a:t>Decision trees are easy to use when compared to other decision-making models but creating large decision trees that contain several branches is a complex and time-consuming task.</a:t>
            </a:r>
          </a:p>
          <a:p>
            <a:pPr marL="483882" lvl="1" indent="-685800" defTabSz="914445">
              <a:buFont typeface="Wingdings" panose="05000000000000000000" pitchFamily="2" charset="2"/>
              <a:buChar char="q"/>
              <a:defRPr/>
            </a:pPr>
            <a:endParaRPr lang="en-US" sz="4200" dirty="0">
              <a:solidFill>
                <a:srgbClr val="002060"/>
              </a:solidFill>
              <a:latin typeface="Now"/>
            </a:endParaRPr>
          </a:p>
          <a:p>
            <a:pPr marL="483882" lvl="1" indent="-685800" defTabSz="914445">
              <a:buFont typeface="Wingdings" panose="05000000000000000000" pitchFamily="2" charset="2"/>
              <a:buChar char="q"/>
              <a:defRPr/>
            </a:pPr>
            <a:r>
              <a:rPr lang="en-US" sz="4200" dirty="0">
                <a:solidFill>
                  <a:srgbClr val="002060"/>
                </a:solidFill>
                <a:latin typeface="Now"/>
              </a:rPr>
              <a:t>The Decision tree get unstable due to the variation in the data.</a:t>
            </a:r>
          </a:p>
        </p:txBody>
      </p:sp>
    </p:spTree>
    <p:extLst>
      <p:ext uri="{BB962C8B-B14F-4D97-AF65-F5344CB8AC3E}">
        <p14:creationId xmlns:p14="http://schemas.microsoft.com/office/powerpoint/2010/main" val="52149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65346" y="609345"/>
            <a:ext cx="3432328" cy="1029698"/>
          </a:xfrm>
          <a:prstGeom prst="rect">
            <a:avLst/>
          </a:prstGeom>
        </p:spPr>
      </p:pic>
      <p:pic>
        <p:nvPicPr>
          <p:cNvPr id="4" name="Picture 4"/>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093451" y="-5089716"/>
            <a:ext cx="6501663" cy="6728759"/>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877168"/>
            <a:ext cx="1561364" cy="854492"/>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216568" y="7821055"/>
            <a:ext cx="1561364" cy="854492"/>
          </a:xfrm>
          <a:prstGeom prst="rect">
            <a:avLst/>
          </a:prstGeom>
        </p:spPr>
      </p:pic>
      <p:pic>
        <p:nvPicPr>
          <p:cNvPr id="8" name="Picture 8"/>
          <p:cNvPicPr>
            <a:picLocks noChangeAspect="1"/>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100000">
            <a:off x="8612173" y="8663097"/>
            <a:ext cx="6501663" cy="6728759"/>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2664" y="9095157"/>
            <a:ext cx="1561364" cy="854492"/>
          </a:xfrm>
          <a:prstGeom prst="rect">
            <a:avLst/>
          </a:prstGeom>
        </p:spPr>
      </p:pic>
      <p:sp>
        <p:nvSpPr>
          <p:cNvPr id="12" name="Rectangle: Rounded Corners 11">
            <a:extLst>
              <a:ext uri="{FF2B5EF4-FFF2-40B4-BE49-F238E27FC236}">
                <a16:creationId xmlns:a16="http://schemas.microsoft.com/office/drawing/2014/main" id="{4381424F-FC7B-7F76-D784-405194E29593}"/>
              </a:ext>
            </a:extLst>
          </p:cNvPr>
          <p:cNvSpPr/>
          <p:nvPr/>
        </p:nvSpPr>
        <p:spPr>
          <a:xfrm>
            <a:off x="5651684" y="2968243"/>
            <a:ext cx="6984632" cy="1754464"/>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698"/>
              </a:lnSpc>
              <a:spcBef>
                <a:spcPct val="0"/>
              </a:spcBef>
            </a:pPr>
            <a:r>
              <a:rPr lang="en-US" sz="9600" dirty="0">
                <a:solidFill>
                  <a:schemeClr val="bg1"/>
                </a:solidFill>
                <a:latin typeface="Bauhaus 93" panose="04030905020B02020C02" pitchFamily="82" charset="0"/>
              </a:rPr>
              <a:t>Thank You</a:t>
            </a:r>
          </a:p>
        </p:txBody>
      </p:sp>
      <p:pic>
        <p:nvPicPr>
          <p:cNvPr id="13" name="Picture 28">
            <a:extLst>
              <a:ext uri="{FF2B5EF4-FFF2-40B4-BE49-F238E27FC236}">
                <a16:creationId xmlns:a16="http://schemas.microsoft.com/office/drawing/2014/main" id="{56041A3C-A20C-C891-20DD-4F16246EFA10}"/>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54386"/>
          <a:stretch/>
        </p:blipFill>
        <p:spPr>
          <a:xfrm flipH="1">
            <a:off x="16332820" y="5143383"/>
            <a:ext cx="1981200" cy="4251580"/>
          </a:xfrm>
          <a:prstGeom prst="rect">
            <a:avLst/>
          </a:prstGeom>
        </p:spPr>
      </p:pic>
      <p:pic>
        <p:nvPicPr>
          <p:cNvPr id="5" name="Picture 4">
            <a:extLst>
              <a:ext uri="{FF2B5EF4-FFF2-40B4-BE49-F238E27FC236}">
                <a16:creationId xmlns:a16="http://schemas.microsoft.com/office/drawing/2014/main" id="{9B6AE569-F27B-FC78-AAFF-9B46B54398BE}"/>
              </a:ext>
            </a:extLst>
          </p:cNvPr>
          <p:cNvPicPr>
            <a:picLocks noChangeAspect="1"/>
          </p:cNvPicPr>
          <p:nvPr/>
        </p:nvPicPr>
        <p:blipFill rotWithShape="1">
          <a:blip r:embed="rId12">
            <a:extLst>
              <a:ext uri="{28A0092B-C50C-407E-A947-70E740481C1C}">
                <a14:useLocalDpi xmlns:a14="http://schemas.microsoft.com/office/drawing/2010/main" val="0"/>
              </a:ext>
            </a:extLst>
          </a:blip>
          <a:srcRect t="49997" b="13162"/>
          <a:stretch/>
        </p:blipFill>
        <p:spPr>
          <a:xfrm>
            <a:off x="-331656" y="4054044"/>
            <a:ext cx="14559466" cy="5363779"/>
          </a:xfrm>
          <a:prstGeom prst="rect">
            <a:avLst/>
          </a:prstGeom>
        </p:spPr>
      </p:pic>
      <p:sp>
        <p:nvSpPr>
          <p:cNvPr id="3" name="Slide Number Placeholder 2">
            <a:extLst>
              <a:ext uri="{FF2B5EF4-FFF2-40B4-BE49-F238E27FC236}">
                <a16:creationId xmlns:a16="http://schemas.microsoft.com/office/drawing/2014/main" id="{F281E06C-F715-B233-5FAA-9E6730EAD243}"/>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2A536BF-2F2D-F85F-B424-99019A6327AF}"/>
              </a:ext>
            </a:extLst>
          </p:cNvPr>
          <p:cNvSpPr/>
          <p:nvPr/>
        </p:nvSpPr>
        <p:spPr>
          <a:xfrm>
            <a:off x="1028700" y="1553142"/>
            <a:ext cx="10706100" cy="1007974"/>
          </a:xfrm>
          <a:prstGeom prst="roundRect">
            <a:avLst>
              <a:gd name="adj" fmla="val 35101"/>
            </a:avLst>
          </a:prstGeom>
          <a:solidFill>
            <a:srgbClr val="D662A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5598"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rPr>
              <a:t>Importance of machine learning</a:t>
            </a:r>
          </a:p>
        </p:txBody>
      </p:sp>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4366" y="534128"/>
            <a:ext cx="1561364" cy="854492"/>
          </a:xfrm>
          <a:prstGeom prst="rect">
            <a:avLst/>
          </a:prstGeom>
        </p:spPr>
      </p:pic>
      <p:sp>
        <p:nvSpPr>
          <p:cNvPr id="30" name="TextBox 30"/>
          <p:cNvSpPr txBox="1"/>
          <p:nvPr/>
        </p:nvSpPr>
        <p:spPr>
          <a:xfrm>
            <a:off x="1698363" y="3365615"/>
            <a:ext cx="15172317" cy="3803542"/>
          </a:xfrm>
          <a:prstGeom prst="rect">
            <a:avLst/>
          </a:prstGeom>
        </p:spPr>
        <p:txBody>
          <a:bodyPr wrap="square" lIns="0" tIns="0" rIns="0" bIns="0" rtlCol="0" anchor="t">
            <a:spAutoFit/>
          </a:bodyPr>
          <a:lstStyle/>
          <a:p>
            <a:pPr marL="457200" lvl="0" indent="-457200">
              <a:lnSpc>
                <a:spcPct val="200000"/>
              </a:lnSpc>
              <a:spcBef>
                <a:spcPct val="0"/>
              </a:spcBef>
              <a:buClr>
                <a:srgbClr val="002060"/>
              </a:buClr>
              <a:buFont typeface="Wingdings" panose="05000000000000000000" pitchFamily="2" charset="2"/>
              <a:buChar char="§"/>
            </a:pPr>
            <a:r>
              <a:rPr lang="en-US" sz="3200" dirty="0">
                <a:solidFill>
                  <a:srgbClr val="050A30"/>
                </a:solidFill>
                <a:latin typeface="Agrandir Narrow"/>
              </a:rPr>
              <a:t>Providing a larger amount of data necessary for </a:t>
            </a:r>
            <a:r>
              <a:rPr lang="en-US" sz="3200" b="1" dirty="0">
                <a:solidFill>
                  <a:srgbClr val="050A30"/>
                </a:solidFill>
                <a:latin typeface="Agrandir Narrow"/>
              </a:rPr>
              <a:t>decision-making.</a:t>
            </a:r>
          </a:p>
          <a:p>
            <a:pPr marL="457200" lvl="0" indent="-457200">
              <a:lnSpc>
                <a:spcPct val="200000"/>
              </a:lnSpc>
              <a:spcBef>
                <a:spcPct val="0"/>
              </a:spcBef>
              <a:buClr>
                <a:srgbClr val="002060"/>
              </a:buClr>
              <a:buFont typeface="Wingdings" panose="05000000000000000000" pitchFamily="2" charset="2"/>
              <a:buChar char="§"/>
            </a:pPr>
            <a:r>
              <a:rPr lang="en-US" sz="3200" dirty="0">
                <a:solidFill>
                  <a:srgbClr val="050A30"/>
                </a:solidFill>
                <a:latin typeface="Agrandir Narrow"/>
              </a:rPr>
              <a:t>The ability to </a:t>
            </a:r>
            <a:r>
              <a:rPr lang="en-US" sz="3200" b="1" dirty="0">
                <a:solidFill>
                  <a:srgbClr val="050A30"/>
                </a:solidFill>
                <a:latin typeface="Agrandir Narrow"/>
              </a:rPr>
              <a:t>store data </a:t>
            </a:r>
            <a:r>
              <a:rPr lang="en-US" sz="3200" dirty="0">
                <a:solidFill>
                  <a:srgbClr val="050A30"/>
                </a:solidFill>
                <a:latin typeface="Agrandir Narrow"/>
              </a:rPr>
              <a:t>as much as possible.</a:t>
            </a:r>
          </a:p>
          <a:p>
            <a:pPr marL="457200" lvl="0" indent="-457200">
              <a:lnSpc>
                <a:spcPct val="200000"/>
              </a:lnSpc>
              <a:spcBef>
                <a:spcPct val="0"/>
              </a:spcBef>
              <a:buClr>
                <a:srgbClr val="002060"/>
              </a:buClr>
              <a:buFont typeface="Wingdings" panose="05000000000000000000" pitchFamily="2" charset="2"/>
              <a:buChar char="§"/>
            </a:pPr>
            <a:r>
              <a:rPr lang="en-US" sz="3200" dirty="0">
                <a:solidFill>
                  <a:srgbClr val="050A30"/>
                </a:solidFill>
                <a:latin typeface="Agrandir Narrow"/>
              </a:rPr>
              <a:t>Computer data processing </a:t>
            </a:r>
            <a:r>
              <a:rPr lang="en-US" sz="3200" b="1" dirty="0">
                <a:solidFill>
                  <a:srgbClr val="050A30"/>
                </a:solidFill>
                <a:latin typeface="Agrandir Narrow"/>
              </a:rPr>
              <a:t>is less expensive </a:t>
            </a:r>
            <a:r>
              <a:rPr lang="en-US" sz="3200" dirty="0">
                <a:solidFill>
                  <a:srgbClr val="050A30"/>
                </a:solidFill>
                <a:latin typeface="Agrandir Narrow"/>
              </a:rPr>
              <a:t>than hiring human hands.</a:t>
            </a:r>
          </a:p>
          <a:p>
            <a:pPr marL="457200" lvl="0" indent="-457200">
              <a:lnSpc>
                <a:spcPct val="200000"/>
              </a:lnSpc>
              <a:spcBef>
                <a:spcPct val="0"/>
              </a:spcBef>
              <a:buClr>
                <a:srgbClr val="002060"/>
              </a:buClr>
              <a:buFont typeface="Wingdings" panose="05000000000000000000" pitchFamily="2" charset="2"/>
              <a:buChar char="§"/>
            </a:pPr>
            <a:r>
              <a:rPr lang="en-US" sz="3200" dirty="0">
                <a:solidFill>
                  <a:srgbClr val="050A30"/>
                </a:solidFill>
                <a:latin typeface="Agrandir Narrow"/>
              </a:rPr>
              <a:t>Ensure obtaining more </a:t>
            </a:r>
            <a:r>
              <a:rPr lang="en-US" sz="3200" b="1" dirty="0">
                <a:solidFill>
                  <a:srgbClr val="050A30"/>
                </a:solidFill>
                <a:latin typeface="Agrandir Narrow"/>
              </a:rPr>
              <a:t>accurate results and decisions </a:t>
            </a:r>
            <a:r>
              <a:rPr lang="en-US" sz="3200" dirty="0">
                <a:solidFill>
                  <a:srgbClr val="050A30"/>
                </a:solidFill>
                <a:latin typeface="Agrandir Narrow"/>
              </a:rPr>
              <a:t>in the fastest time.</a:t>
            </a:r>
          </a:p>
        </p:txBody>
      </p:sp>
      <p:pic>
        <p:nvPicPr>
          <p:cNvPr id="3" name="Picture 2">
            <a:extLst>
              <a:ext uri="{FF2B5EF4-FFF2-40B4-BE49-F238E27FC236}">
                <a16:creationId xmlns:a16="http://schemas.microsoft.com/office/drawing/2014/main" id="{B045C80B-6352-6A79-A012-D46BB3F472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69522" y="8033340"/>
            <a:ext cx="5211698" cy="1986960"/>
          </a:xfrm>
          <a:prstGeom prst="rect">
            <a:avLst/>
          </a:prstGeom>
        </p:spPr>
      </p:pic>
      <p:pic>
        <p:nvPicPr>
          <p:cNvPr id="6" name="Picture 12">
            <a:extLst>
              <a:ext uri="{FF2B5EF4-FFF2-40B4-BE49-F238E27FC236}">
                <a16:creationId xmlns:a16="http://schemas.microsoft.com/office/drawing/2014/main" id="{C550036A-6CE0-1363-978A-1285EC2BD82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2857" y="1148272"/>
            <a:ext cx="603264" cy="603264"/>
          </a:xfrm>
          <a:prstGeom prst="rect">
            <a:avLst/>
          </a:prstGeom>
        </p:spPr>
      </p:pic>
      <p:sp>
        <p:nvSpPr>
          <p:cNvPr id="2" name="Slide Number Placeholder 1">
            <a:extLst>
              <a:ext uri="{FF2B5EF4-FFF2-40B4-BE49-F238E27FC236}">
                <a16:creationId xmlns:a16="http://schemas.microsoft.com/office/drawing/2014/main" id="{3F141958-8A4F-6574-2FBF-9AD482AFAF14}"/>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4235045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0482" y="8691660"/>
            <a:ext cx="1116436" cy="1133280"/>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92000" y="8479664"/>
            <a:ext cx="2667000" cy="1459576"/>
          </a:xfrm>
          <a:prstGeom prst="rect">
            <a:avLst/>
          </a:prstGeom>
        </p:spPr>
      </p:pic>
      <p:sp>
        <p:nvSpPr>
          <p:cNvPr id="5" name="Flowchart: Process 4">
            <a:extLst>
              <a:ext uri="{FF2B5EF4-FFF2-40B4-BE49-F238E27FC236}">
                <a16:creationId xmlns:a16="http://schemas.microsoft.com/office/drawing/2014/main" id="{1CA893E7-D680-40EB-4CF9-DFDE6606DAA7}"/>
              </a:ext>
            </a:extLst>
          </p:cNvPr>
          <p:cNvSpPr/>
          <p:nvPr/>
        </p:nvSpPr>
        <p:spPr>
          <a:xfrm>
            <a:off x="998787" y="4265352"/>
            <a:ext cx="12758387" cy="2565431"/>
          </a:xfrm>
          <a:prstGeom prst="flowChartProcess">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just" defTabSz="914400" rtl="0" eaLnBrk="1" fontAlgn="auto" latinLnBrk="0" hangingPunct="1">
              <a:lnSpc>
                <a:spcPts val="6717"/>
              </a:lnSpc>
              <a:spcBef>
                <a:spcPct val="0"/>
              </a:spcBef>
              <a:spcAft>
                <a:spcPts val="0"/>
              </a:spcAft>
              <a:buClrTx/>
              <a:buSzTx/>
              <a:buFontTx/>
              <a:buNone/>
              <a:tabLst/>
              <a:defRPr/>
            </a:pPr>
            <a:r>
              <a:rPr lang="en-US" sz="3200" dirty="0">
                <a:solidFill>
                  <a:srgbClr val="050A30"/>
                </a:solidFill>
                <a:latin typeface="Agrandir Narrow"/>
              </a:rPr>
              <a:t>Have you ever unlocked your phone just by looking at it? If the answer is: yes; This is because of the most popular machine learning applications that work based on face detection and recognition algorithms. </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A picture containing text&#10;&#10;Description automatically generated">
            <a:extLst>
              <a:ext uri="{FF2B5EF4-FFF2-40B4-BE49-F238E27FC236}">
                <a16:creationId xmlns:a16="http://schemas.microsoft.com/office/drawing/2014/main" id="{DE9ACEF9-7C1F-5124-8CE7-77893C8058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37279" y="2486025"/>
            <a:ext cx="3351934" cy="6772275"/>
          </a:xfrm>
          <a:prstGeom prst="rect">
            <a:avLst/>
          </a:prstGeom>
        </p:spPr>
      </p:pic>
      <p:sp>
        <p:nvSpPr>
          <p:cNvPr id="2" name="Rectangle: Rounded Corners 1">
            <a:extLst>
              <a:ext uri="{FF2B5EF4-FFF2-40B4-BE49-F238E27FC236}">
                <a16:creationId xmlns:a16="http://schemas.microsoft.com/office/drawing/2014/main" id="{79D5FCFE-3090-3491-6F2D-CED45CDCA79F}"/>
              </a:ext>
            </a:extLst>
          </p:cNvPr>
          <p:cNvSpPr/>
          <p:nvPr/>
        </p:nvSpPr>
        <p:spPr>
          <a:xfrm>
            <a:off x="3790950" y="774991"/>
            <a:ext cx="10706100" cy="1007974"/>
          </a:xfrm>
          <a:prstGeom prst="roundRect">
            <a:avLst>
              <a:gd name="adj" fmla="val 35101"/>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5598"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rPr>
              <a:t>Machine learning applications</a:t>
            </a:r>
          </a:p>
        </p:txBody>
      </p:sp>
      <p:pic>
        <p:nvPicPr>
          <p:cNvPr id="11" name="Picture 39">
            <a:extLst>
              <a:ext uri="{FF2B5EF4-FFF2-40B4-BE49-F238E27FC236}">
                <a16:creationId xmlns:a16="http://schemas.microsoft.com/office/drawing/2014/main" id="{18384E00-1714-C367-0834-0D96D7924D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12946" y="761745"/>
            <a:ext cx="3432328" cy="1029698"/>
          </a:xfrm>
          <a:prstGeom prst="rect">
            <a:avLst/>
          </a:prstGeom>
        </p:spPr>
      </p:pic>
      <p:grpSp>
        <p:nvGrpSpPr>
          <p:cNvPr id="12" name="Group 2">
            <a:extLst>
              <a:ext uri="{FF2B5EF4-FFF2-40B4-BE49-F238E27FC236}">
                <a16:creationId xmlns:a16="http://schemas.microsoft.com/office/drawing/2014/main" id="{25B80FAE-95AD-E213-0E0A-F0A9BB7824E2}"/>
              </a:ext>
            </a:extLst>
          </p:cNvPr>
          <p:cNvGrpSpPr/>
          <p:nvPr/>
        </p:nvGrpSpPr>
        <p:grpSpPr>
          <a:xfrm>
            <a:off x="998787" y="3137063"/>
            <a:ext cx="918339" cy="918339"/>
            <a:chOff x="0" y="0"/>
            <a:chExt cx="812800" cy="812800"/>
          </a:xfrm>
        </p:grpSpPr>
        <p:sp>
          <p:nvSpPr>
            <p:cNvPr id="13" name="Freeform 3">
              <a:extLst>
                <a:ext uri="{FF2B5EF4-FFF2-40B4-BE49-F238E27FC236}">
                  <a16:creationId xmlns:a16="http://schemas.microsoft.com/office/drawing/2014/main" id="{50B1717A-85E2-43EA-B5A8-A4AF5D05303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4" name="TextBox 4">
              <a:extLst>
                <a:ext uri="{FF2B5EF4-FFF2-40B4-BE49-F238E27FC236}">
                  <a16:creationId xmlns:a16="http://schemas.microsoft.com/office/drawing/2014/main" id="{FAE32167-7468-4BD6-2424-8A72501371D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5">
            <a:extLst>
              <a:ext uri="{FF2B5EF4-FFF2-40B4-BE49-F238E27FC236}">
                <a16:creationId xmlns:a16="http://schemas.microsoft.com/office/drawing/2014/main" id="{ACE32FFE-B056-8A1C-A95B-6E7007E0DEB2}"/>
              </a:ext>
            </a:extLst>
          </p:cNvPr>
          <p:cNvGrpSpPr/>
          <p:nvPr/>
        </p:nvGrpSpPr>
        <p:grpSpPr>
          <a:xfrm>
            <a:off x="900448" y="3054823"/>
            <a:ext cx="918339" cy="918339"/>
            <a:chOff x="0" y="0"/>
            <a:chExt cx="812800" cy="812800"/>
          </a:xfrm>
        </p:grpSpPr>
        <p:sp>
          <p:nvSpPr>
            <p:cNvPr id="16" name="Freeform 6">
              <a:extLst>
                <a:ext uri="{FF2B5EF4-FFF2-40B4-BE49-F238E27FC236}">
                  <a16:creationId xmlns:a16="http://schemas.microsoft.com/office/drawing/2014/main" id="{096894F5-3F96-869B-6939-3828155E41E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A730"/>
            </a:solidFill>
          </p:spPr>
          <p:txBody>
            <a:bodyPr/>
            <a:lstStyle/>
            <a:p>
              <a:endParaRPr lang="en-US" dirty="0"/>
            </a:p>
          </p:txBody>
        </p:sp>
        <p:sp>
          <p:nvSpPr>
            <p:cNvPr id="17" name="TextBox 7">
              <a:extLst>
                <a:ext uri="{FF2B5EF4-FFF2-40B4-BE49-F238E27FC236}">
                  <a16:creationId xmlns:a16="http://schemas.microsoft.com/office/drawing/2014/main" id="{3D59DD9F-DF75-6AD7-4D0E-EDDA56287FC1}"/>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31">
            <a:extLst>
              <a:ext uri="{FF2B5EF4-FFF2-40B4-BE49-F238E27FC236}">
                <a16:creationId xmlns:a16="http://schemas.microsoft.com/office/drawing/2014/main" id="{684BE0DC-75CA-85EF-15EB-7BA3B6FAAF1B}"/>
              </a:ext>
            </a:extLst>
          </p:cNvPr>
          <p:cNvSpPr txBox="1"/>
          <p:nvPr/>
        </p:nvSpPr>
        <p:spPr>
          <a:xfrm>
            <a:off x="2286000" y="3275631"/>
            <a:ext cx="5285871" cy="641201"/>
          </a:xfrm>
          <a:prstGeom prst="rect">
            <a:avLst/>
          </a:prstGeom>
        </p:spPr>
        <p:txBody>
          <a:bodyPr lIns="0" tIns="0" rIns="0" bIns="0" rtlCol="0" anchor="t">
            <a:spAutoFit/>
          </a:bodyPr>
          <a:lstStyle/>
          <a:p>
            <a:pPr marL="0" lvl="0" indent="0">
              <a:lnSpc>
                <a:spcPts val="5040"/>
              </a:lnSpc>
              <a:spcBef>
                <a:spcPct val="0"/>
              </a:spcBef>
            </a:pPr>
            <a:r>
              <a:rPr lang="en-US" sz="4200" b="1" u="none" dirty="0">
                <a:solidFill>
                  <a:srgbClr val="FF9B15"/>
                </a:solidFill>
                <a:latin typeface="Agrandir Narrow"/>
              </a:rPr>
              <a:t>Image recognition</a:t>
            </a:r>
          </a:p>
        </p:txBody>
      </p:sp>
      <p:sp>
        <p:nvSpPr>
          <p:cNvPr id="20" name="TextBox 33">
            <a:extLst>
              <a:ext uri="{FF2B5EF4-FFF2-40B4-BE49-F238E27FC236}">
                <a16:creationId xmlns:a16="http://schemas.microsoft.com/office/drawing/2014/main" id="{2148AD8C-D6C3-D477-1E2C-637DA4F59CA2}"/>
              </a:ext>
            </a:extLst>
          </p:cNvPr>
          <p:cNvSpPr txBox="1"/>
          <p:nvPr/>
        </p:nvSpPr>
        <p:spPr>
          <a:xfrm>
            <a:off x="682176" y="3149763"/>
            <a:ext cx="1032027" cy="764698"/>
          </a:xfrm>
          <a:prstGeom prst="rect">
            <a:avLst/>
          </a:prstGeom>
        </p:spPr>
        <p:txBody>
          <a:bodyPr lIns="0" tIns="0" rIns="0" bIns="0" rtlCol="0" anchor="t">
            <a:spAutoFit/>
          </a:bodyPr>
          <a:lstStyle/>
          <a:p>
            <a:pPr algn="r">
              <a:lnSpc>
                <a:spcPts val="6151"/>
              </a:lnSpc>
              <a:spcBef>
                <a:spcPct val="0"/>
              </a:spcBef>
            </a:pPr>
            <a:r>
              <a:rPr lang="en-US" sz="4393" dirty="0">
                <a:solidFill>
                  <a:srgbClr val="F4F6FC"/>
                </a:solidFill>
                <a:latin typeface="Open Sans Light Bold"/>
              </a:rPr>
              <a:t>01</a:t>
            </a:r>
          </a:p>
        </p:txBody>
      </p:sp>
      <p:sp>
        <p:nvSpPr>
          <p:cNvPr id="3" name="Slide Number Placeholder 2">
            <a:extLst>
              <a:ext uri="{FF2B5EF4-FFF2-40B4-BE49-F238E27FC236}">
                <a16:creationId xmlns:a16="http://schemas.microsoft.com/office/drawing/2014/main" id="{B5D74776-39C9-B3EE-2E69-29B9750308E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469382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0482" y="8691660"/>
            <a:ext cx="1116436" cy="1133280"/>
          </a:xfrm>
          <a:prstGeom prst="rect">
            <a:avLst/>
          </a:prstGeom>
        </p:spPr>
      </p:pic>
      <p:sp>
        <p:nvSpPr>
          <p:cNvPr id="5" name="Flowchart: Process 4">
            <a:extLst>
              <a:ext uri="{FF2B5EF4-FFF2-40B4-BE49-F238E27FC236}">
                <a16:creationId xmlns:a16="http://schemas.microsoft.com/office/drawing/2014/main" id="{1CA893E7-D680-40EB-4CF9-DFDE6606DAA7}"/>
              </a:ext>
            </a:extLst>
          </p:cNvPr>
          <p:cNvSpPr/>
          <p:nvPr/>
        </p:nvSpPr>
        <p:spPr>
          <a:xfrm>
            <a:off x="998787" y="4265352"/>
            <a:ext cx="12758387" cy="4367607"/>
          </a:xfrm>
          <a:prstGeom prst="flowChartProcess">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just" defTabSz="914400" rtl="0" eaLnBrk="1" fontAlgn="auto" latinLnBrk="0" hangingPunct="1">
              <a:lnSpc>
                <a:spcPts val="6717"/>
              </a:lnSpc>
              <a:spcBef>
                <a:spcPct val="0"/>
              </a:spcBef>
              <a:spcAft>
                <a:spcPts val="0"/>
              </a:spcAft>
              <a:buClrTx/>
              <a:buSzTx/>
              <a:buFontTx/>
              <a:buNone/>
              <a:tabLst/>
              <a:defRPr/>
            </a:pPr>
            <a:r>
              <a:rPr kumimoji="0" lang="en-GB" sz="3200" b="0" i="0" u="none" strike="noStrike" kern="1200" cap="none" spc="0" normalizeH="0" baseline="0" noProof="0" dirty="0">
                <a:ln>
                  <a:noFill/>
                </a:ln>
                <a:solidFill>
                  <a:srgbClr val="050A30"/>
                </a:solidFill>
                <a:effectLst/>
                <a:uLnTx/>
                <a:uFillTx/>
                <a:latin typeface="Agrandir Narrow"/>
                <a:ea typeface="+mn-ea"/>
                <a:cs typeface="+mn-cs"/>
              </a:rPr>
              <a:t>Some of the most well-known examples are Siri, Alexa, Cortona, and others. You can ask questions, such as: “What is the weather? or “What’re my alarms for today?” and other questions. The assistants will then search for information from sources to gather all the information needed and answer questions.</a:t>
            </a:r>
          </a:p>
        </p:txBody>
      </p:sp>
      <p:sp>
        <p:nvSpPr>
          <p:cNvPr id="2" name="Rectangle: Rounded Corners 1">
            <a:extLst>
              <a:ext uri="{FF2B5EF4-FFF2-40B4-BE49-F238E27FC236}">
                <a16:creationId xmlns:a16="http://schemas.microsoft.com/office/drawing/2014/main" id="{79D5FCFE-3090-3491-6F2D-CED45CDCA79F}"/>
              </a:ext>
            </a:extLst>
          </p:cNvPr>
          <p:cNvSpPr/>
          <p:nvPr/>
        </p:nvSpPr>
        <p:spPr>
          <a:xfrm>
            <a:off x="3790950" y="774991"/>
            <a:ext cx="10706100" cy="1007974"/>
          </a:xfrm>
          <a:prstGeom prst="roundRect">
            <a:avLst>
              <a:gd name="adj" fmla="val 35101"/>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5598"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rPr>
              <a:t>Machine learning applications</a:t>
            </a:r>
          </a:p>
        </p:txBody>
      </p:sp>
      <p:pic>
        <p:nvPicPr>
          <p:cNvPr id="11" name="Picture 39">
            <a:extLst>
              <a:ext uri="{FF2B5EF4-FFF2-40B4-BE49-F238E27FC236}">
                <a16:creationId xmlns:a16="http://schemas.microsoft.com/office/drawing/2014/main" id="{18384E00-1714-C367-0834-0D96D7924D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2946" y="761745"/>
            <a:ext cx="3432328" cy="1029698"/>
          </a:xfrm>
          <a:prstGeom prst="rect">
            <a:avLst/>
          </a:prstGeom>
        </p:spPr>
      </p:pic>
      <p:grpSp>
        <p:nvGrpSpPr>
          <p:cNvPr id="12" name="Group 2">
            <a:extLst>
              <a:ext uri="{FF2B5EF4-FFF2-40B4-BE49-F238E27FC236}">
                <a16:creationId xmlns:a16="http://schemas.microsoft.com/office/drawing/2014/main" id="{25B80FAE-95AD-E213-0E0A-F0A9BB7824E2}"/>
              </a:ext>
            </a:extLst>
          </p:cNvPr>
          <p:cNvGrpSpPr/>
          <p:nvPr/>
        </p:nvGrpSpPr>
        <p:grpSpPr>
          <a:xfrm>
            <a:off x="998787" y="3137063"/>
            <a:ext cx="918339" cy="918339"/>
            <a:chOff x="0" y="0"/>
            <a:chExt cx="812800" cy="812800"/>
          </a:xfrm>
        </p:grpSpPr>
        <p:sp>
          <p:nvSpPr>
            <p:cNvPr id="13" name="Freeform 3">
              <a:extLst>
                <a:ext uri="{FF2B5EF4-FFF2-40B4-BE49-F238E27FC236}">
                  <a16:creationId xmlns:a16="http://schemas.microsoft.com/office/drawing/2014/main" id="{50B1717A-85E2-43EA-B5A8-A4AF5D05303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4" name="TextBox 4">
              <a:extLst>
                <a:ext uri="{FF2B5EF4-FFF2-40B4-BE49-F238E27FC236}">
                  <a16:creationId xmlns:a16="http://schemas.microsoft.com/office/drawing/2014/main" id="{FAE32167-7468-4BD6-2424-8A72501371D3}"/>
                </a:ext>
              </a:extLst>
            </p:cNvPr>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5" name="Group 5">
            <a:extLst>
              <a:ext uri="{FF2B5EF4-FFF2-40B4-BE49-F238E27FC236}">
                <a16:creationId xmlns:a16="http://schemas.microsoft.com/office/drawing/2014/main" id="{ACE32FFE-B056-8A1C-A95B-6E7007E0DEB2}"/>
              </a:ext>
            </a:extLst>
          </p:cNvPr>
          <p:cNvGrpSpPr/>
          <p:nvPr/>
        </p:nvGrpSpPr>
        <p:grpSpPr>
          <a:xfrm>
            <a:off x="900448" y="3054823"/>
            <a:ext cx="918339" cy="918339"/>
            <a:chOff x="0" y="0"/>
            <a:chExt cx="812800" cy="812800"/>
          </a:xfrm>
          <a:solidFill>
            <a:srgbClr val="D662A6"/>
          </a:solidFill>
        </p:grpSpPr>
        <p:sp>
          <p:nvSpPr>
            <p:cNvPr id="16" name="Freeform 6">
              <a:extLst>
                <a:ext uri="{FF2B5EF4-FFF2-40B4-BE49-F238E27FC236}">
                  <a16:creationId xmlns:a16="http://schemas.microsoft.com/office/drawing/2014/main" id="{096894F5-3F96-869B-6939-3828155E41E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7">
              <a:extLst>
                <a:ext uri="{FF2B5EF4-FFF2-40B4-BE49-F238E27FC236}">
                  <a16:creationId xmlns:a16="http://schemas.microsoft.com/office/drawing/2014/main" id="{3D59DD9F-DF75-6AD7-4D0E-EDDA56287FC1}"/>
                </a:ext>
              </a:extLst>
            </p:cNvPr>
            <p:cNvSpPr txBox="1"/>
            <p:nvPr/>
          </p:nvSpPr>
          <p:spPr>
            <a:xfrm>
              <a:off x="0" y="-38100"/>
              <a:ext cx="812800" cy="850900"/>
            </a:xfrm>
            <a:prstGeom prst="rect">
              <a:avLst/>
            </a:prstGeom>
            <a:grpFill/>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TextBox 31">
            <a:extLst>
              <a:ext uri="{FF2B5EF4-FFF2-40B4-BE49-F238E27FC236}">
                <a16:creationId xmlns:a16="http://schemas.microsoft.com/office/drawing/2014/main" id="{684BE0DC-75CA-85EF-15EB-7BA3B6FAAF1B}"/>
              </a:ext>
            </a:extLst>
          </p:cNvPr>
          <p:cNvSpPr txBox="1"/>
          <p:nvPr/>
        </p:nvSpPr>
        <p:spPr>
          <a:xfrm>
            <a:off x="2286000" y="3275631"/>
            <a:ext cx="5285871" cy="641201"/>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tabLst/>
              <a:defRPr/>
            </a:pPr>
            <a:r>
              <a:rPr kumimoji="0" lang="en-US" sz="4200" b="1" i="0" u="none" strike="noStrike" kern="1200" cap="none" spc="0" normalizeH="0" baseline="0" noProof="0" dirty="0">
                <a:ln>
                  <a:noFill/>
                </a:ln>
                <a:solidFill>
                  <a:srgbClr val="D662A6"/>
                </a:solidFill>
                <a:effectLst/>
                <a:uLnTx/>
                <a:uFillTx/>
                <a:latin typeface="Agrandir Narrow"/>
                <a:ea typeface="+mn-ea"/>
                <a:cs typeface="+mn-cs"/>
              </a:rPr>
              <a:t>Speech recognition</a:t>
            </a:r>
          </a:p>
        </p:txBody>
      </p:sp>
      <p:sp>
        <p:nvSpPr>
          <p:cNvPr id="20" name="TextBox 33">
            <a:extLst>
              <a:ext uri="{FF2B5EF4-FFF2-40B4-BE49-F238E27FC236}">
                <a16:creationId xmlns:a16="http://schemas.microsoft.com/office/drawing/2014/main" id="{2148AD8C-D6C3-D477-1E2C-637DA4F59CA2}"/>
              </a:ext>
            </a:extLst>
          </p:cNvPr>
          <p:cNvSpPr txBox="1"/>
          <p:nvPr/>
        </p:nvSpPr>
        <p:spPr>
          <a:xfrm>
            <a:off x="682176" y="3149763"/>
            <a:ext cx="1032027" cy="764698"/>
          </a:xfrm>
          <a:prstGeom prst="rect">
            <a:avLst/>
          </a:prstGeom>
        </p:spPr>
        <p:txBody>
          <a:bodyPr lIns="0" tIns="0" rIns="0" bIns="0" rtlCol="0" anchor="t">
            <a:spAutoFit/>
          </a:bodyPr>
          <a:lstStyle/>
          <a:p>
            <a:pPr marL="0" marR="0" lvl="0" indent="0" algn="r" defTabSz="914400" rtl="0" eaLnBrk="1" fontAlgn="auto" latinLnBrk="0" hangingPunct="1">
              <a:lnSpc>
                <a:spcPts val="6151"/>
              </a:lnSpc>
              <a:spcBef>
                <a:spcPct val="0"/>
              </a:spcBef>
              <a:spcAft>
                <a:spcPts val="0"/>
              </a:spcAft>
              <a:buClrTx/>
              <a:buSzTx/>
              <a:buFontTx/>
              <a:buNone/>
              <a:tabLst/>
              <a:defRPr/>
            </a:pPr>
            <a:r>
              <a:rPr kumimoji="0" lang="en-US" sz="4393" b="0" i="0" u="none" strike="noStrike" kern="1200" cap="none" spc="0" normalizeH="0" baseline="0" noProof="0" dirty="0">
                <a:ln>
                  <a:noFill/>
                </a:ln>
                <a:solidFill>
                  <a:srgbClr val="F4F6FC"/>
                </a:solidFill>
                <a:effectLst/>
                <a:uLnTx/>
                <a:uFillTx/>
                <a:latin typeface="Open Sans Light Bold"/>
                <a:ea typeface="+mn-ea"/>
                <a:cs typeface="+mn-cs"/>
              </a:rPr>
              <a:t>02</a:t>
            </a:r>
          </a:p>
        </p:txBody>
      </p:sp>
      <p:pic>
        <p:nvPicPr>
          <p:cNvPr id="3" name="Picture 2">
            <a:extLst>
              <a:ext uri="{FF2B5EF4-FFF2-40B4-BE49-F238E27FC236}">
                <a16:creationId xmlns:a16="http://schemas.microsoft.com/office/drawing/2014/main" id="{7D57BEE6-08A8-F34D-E9A5-387BBBA71F25}"/>
              </a:ext>
            </a:extLst>
          </p:cNvPr>
          <p:cNvPicPr>
            <a:picLocks noChangeAspect="1"/>
          </p:cNvPicPr>
          <p:nvPr/>
        </p:nvPicPr>
        <p:blipFill>
          <a:blip r:embed="rId6"/>
          <a:stretch>
            <a:fillRect/>
          </a:stretch>
        </p:blipFill>
        <p:spPr>
          <a:xfrm>
            <a:off x="13889380" y="3193901"/>
            <a:ext cx="3830946" cy="5105400"/>
          </a:xfrm>
          <a:prstGeom prst="rect">
            <a:avLst/>
          </a:prstGeom>
          <a:ln>
            <a:noFill/>
          </a:ln>
          <a:effectLst>
            <a:softEdge rad="112500"/>
          </a:effectLst>
        </p:spPr>
      </p:pic>
      <p:pic>
        <p:nvPicPr>
          <p:cNvPr id="4" name="Picture 10">
            <a:extLst>
              <a:ext uri="{FF2B5EF4-FFF2-40B4-BE49-F238E27FC236}">
                <a16:creationId xmlns:a16="http://schemas.microsoft.com/office/drawing/2014/main" id="{FA9E17AD-0C49-8A48-AAE9-CB8DD4F7724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98519" y="8312001"/>
            <a:ext cx="609437" cy="609437"/>
          </a:xfrm>
          <a:prstGeom prst="rect">
            <a:avLst/>
          </a:prstGeom>
        </p:spPr>
      </p:pic>
      <p:pic>
        <p:nvPicPr>
          <p:cNvPr id="6" name="Picture 13">
            <a:extLst>
              <a:ext uri="{FF2B5EF4-FFF2-40B4-BE49-F238E27FC236}">
                <a16:creationId xmlns:a16="http://schemas.microsoft.com/office/drawing/2014/main" id="{7F39339F-17E6-141F-C672-671706BFA95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581811" y="9060407"/>
            <a:ext cx="350726" cy="350726"/>
          </a:xfrm>
          <a:prstGeom prst="rect">
            <a:avLst/>
          </a:prstGeom>
        </p:spPr>
      </p:pic>
      <p:sp>
        <p:nvSpPr>
          <p:cNvPr id="7" name="Slide Number Placeholder 6">
            <a:extLst>
              <a:ext uri="{FF2B5EF4-FFF2-40B4-BE49-F238E27FC236}">
                <a16:creationId xmlns:a16="http://schemas.microsoft.com/office/drawing/2014/main" id="{E6244EDF-9853-3BA5-235F-F8CF6D3DD8BB}"/>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066827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0482" y="8691660"/>
            <a:ext cx="1116436" cy="1133280"/>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92000" y="8479664"/>
            <a:ext cx="2667000" cy="1459576"/>
          </a:xfrm>
          <a:prstGeom prst="rect">
            <a:avLst/>
          </a:prstGeom>
        </p:spPr>
      </p:pic>
      <p:sp>
        <p:nvSpPr>
          <p:cNvPr id="2" name="Rectangle: Rounded Corners 1">
            <a:extLst>
              <a:ext uri="{FF2B5EF4-FFF2-40B4-BE49-F238E27FC236}">
                <a16:creationId xmlns:a16="http://schemas.microsoft.com/office/drawing/2014/main" id="{79D5FCFE-3090-3491-6F2D-CED45CDCA79F}"/>
              </a:ext>
            </a:extLst>
          </p:cNvPr>
          <p:cNvSpPr/>
          <p:nvPr/>
        </p:nvSpPr>
        <p:spPr>
          <a:xfrm>
            <a:off x="3790950" y="774991"/>
            <a:ext cx="10706100" cy="1007974"/>
          </a:xfrm>
          <a:prstGeom prst="roundRect">
            <a:avLst>
              <a:gd name="adj" fmla="val 35101"/>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5598"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rPr>
              <a:t>Machine learning applications</a:t>
            </a:r>
          </a:p>
        </p:txBody>
      </p:sp>
      <p:pic>
        <p:nvPicPr>
          <p:cNvPr id="11" name="Picture 39">
            <a:extLst>
              <a:ext uri="{FF2B5EF4-FFF2-40B4-BE49-F238E27FC236}">
                <a16:creationId xmlns:a16="http://schemas.microsoft.com/office/drawing/2014/main" id="{18384E00-1714-C367-0834-0D96D7924D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12946" y="761745"/>
            <a:ext cx="3432328" cy="1029698"/>
          </a:xfrm>
          <a:prstGeom prst="rect">
            <a:avLst/>
          </a:prstGeom>
        </p:spPr>
      </p:pic>
      <p:grpSp>
        <p:nvGrpSpPr>
          <p:cNvPr id="12" name="Group 2">
            <a:extLst>
              <a:ext uri="{FF2B5EF4-FFF2-40B4-BE49-F238E27FC236}">
                <a16:creationId xmlns:a16="http://schemas.microsoft.com/office/drawing/2014/main" id="{25B80FAE-95AD-E213-0E0A-F0A9BB7824E2}"/>
              </a:ext>
            </a:extLst>
          </p:cNvPr>
          <p:cNvGrpSpPr/>
          <p:nvPr/>
        </p:nvGrpSpPr>
        <p:grpSpPr>
          <a:xfrm>
            <a:off x="998787" y="3137063"/>
            <a:ext cx="918339" cy="918339"/>
            <a:chOff x="0" y="0"/>
            <a:chExt cx="812800" cy="812800"/>
          </a:xfrm>
        </p:grpSpPr>
        <p:sp>
          <p:nvSpPr>
            <p:cNvPr id="13" name="Freeform 3">
              <a:extLst>
                <a:ext uri="{FF2B5EF4-FFF2-40B4-BE49-F238E27FC236}">
                  <a16:creationId xmlns:a16="http://schemas.microsoft.com/office/drawing/2014/main" id="{50B1717A-85E2-43EA-B5A8-A4AF5D05303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4" name="TextBox 4">
              <a:extLst>
                <a:ext uri="{FF2B5EF4-FFF2-40B4-BE49-F238E27FC236}">
                  <a16:creationId xmlns:a16="http://schemas.microsoft.com/office/drawing/2014/main" id="{FAE32167-7468-4BD6-2424-8A72501371D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5">
            <a:extLst>
              <a:ext uri="{FF2B5EF4-FFF2-40B4-BE49-F238E27FC236}">
                <a16:creationId xmlns:a16="http://schemas.microsoft.com/office/drawing/2014/main" id="{ACE32FFE-B056-8A1C-A95B-6E7007E0DEB2}"/>
              </a:ext>
            </a:extLst>
          </p:cNvPr>
          <p:cNvGrpSpPr/>
          <p:nvPr/>
        </p:nvGrpSpPr>
        <p:grpSpPr>
          <a:xfrm>
            <a:off x="900448" y="3054823"/>
            <a:ext cx="918339" cy="918339"/>
            <a:chOff x="0" y="0"/>
            <a:chExt cx="812800" cy="812800"/>
          </a:xfrm>
          <a:solidFill>
            <a:srgbClr val="545454"/>
          </a:solidFill>
        </p:grpSpPr>
        <p:sp>
          <p:nvSpPr>
            <p:cNvPr id="16" name="Freeform 6">
              <a:extLst>
                <a:ext uri="{FF2B5EF4-FFF2-40B4-BE49-F238E27FC236}">
                  <a16:creationId xmlns:a16="http://schemas.microsoft.com/office/drawing/2014/main" id="{096894F5-3F96-869B-6939-3828155E41E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dirty="0">
                <a:solidFill>
                  <a:srgbClr val="545454"/>
                </a:solidFill>
              </a:endParaRPr>
            </a:p>
          </p:txBody>
        </p:sp>
        <p:sp>
          <p:nvSpPr>
            <p:cNvPr id="17" name="TextBox 7">
              <a:extLst>
                <a:ext uri="{FF2B5EF4-FFF2-40B4-BE49-F238E27FC236}">
                  <a16:creationId xmlns:a16="http://schemas.microsoft.com/office/drawing/2014/main" id="{3D59DD9F-DF75-6AD7-4D0E-EDDA56287FC1}"/>
                </a:ext>
              </a:extLst>
            </p:cNvPr>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solidFill>
                  <a:srgbClr val="545454"/>
                </a:solidFill>
              </a:endParaRPr>
            </a:p>
          </p:txBody>
        </p:sp>
      </p:grpSp>
      <p:sp>
        <p:nvSpPr>
          <p:cNvPr id="18" name="TextBox 31">
            <a:extLst>
              <a:ext uri="{FF2B5EF4-FFF2-40B4-BE49-F238E27FC236}">
                <a16:creationId xmlns:a16="http://schemas.microsoft.com/office/drawing/2014/main" id="{684BE0DC-75CA-85EF-15EB-7BA3B6FAAF1B}"/>
              </a:ext>
            </a:extLst>
          </p:cNvPr>
          <p:cNvSpPr txBox="1"/>
          <p:nvPr/>
        </p:nvSpPr>
        <p:spPr>
          <a:xfrm>
            <a:off x="2286000" y="3275631"/>
            <a:ext cx="5285871" cy="641201"/>
          </a:xfrm>
          <a:prstGeom prst="rect">
            <a:avLst/>
          </a:prstGeom>
        </p:spPr>
        <p:txBody>
          <a:bodyPr lIns="0" tIns="0" rIns="0" bIns="0" rtlCol="0" anchor="t">
            <a:spAutoFit/>
          </a:bodyPr>
          <a:lstStyle/>
          <a:p>
            <a:pPr marL="0" lvl="0" indent="0">
              <a:lnSpc>
                <a:spcPts val="5040"/>
              </a:lnSpc>
              <a:spcBef>
                <a:spcPct val="0"/>
              </a:spcBef>
            </a:pPr>
            <a:r>
              <a:rPr lang="en-US" sz="4200" b="1" u="none" dirty="0">
                <a:solidFill>
                  <a:srgbClr val="545454"/>
                </a:solidFill>
                <a:latin typeface="Agrandir Narrow"/>
              </a:rPr>
              <a:t>Traffic forecasts</a:t>
            </a:r>
          </a:p>
        </p:txBody>
      </p:sp>
      <p:sp>
        <p:nvSpPr>
          <p:cNvPr id="20" name="TextBox 33">
            <a:extLst>
              <a:ext uri="{FF2B5EF4-FFF2-40B4-BE49-F238E27FC236}">
                <a16:creationId xmlns:a16="http://schemas.microsoft.com/office/drawing/2014/main" id="{2148AD8C-D6C3-D477-1E2C-637DA4F59CA2}"/>
              </a:ext>
            </a:extLst>
          </p:cNvPr>
          <p:cNvSpPr txBox="1"/>
          <p:nvPr/>
        </p:nvSpPr>
        <p:spPr>
          <a:xfrm>
            <a:off x="682176" y="3149763"/>
            <a:ext cx="1032027" cy="764698"/>
          </a:xfrm>
          <a:prstGeom prst="rect">
            <a:avLst/>
          </a:prstGeom>
        </p:spPr>
        <p:txBody>
          <a:bodyPr lIns="0" tIns="0" rIns="0" bIns="0" rtlCol="0" anchor="t">
            <a:spAutoFit/>
          </a:bodyPr>
          <a:lstStyle/>
          <a:p>
            <a:pPr algn="r">
              <a:lnSpc>
                <a:spcPts val="6151"/>
              </a:lnSpc>
              <a:spcBef>
                <a:spcPct val="0"/>
              </a:spcBef>
            </a:pPr>
            <a:r>
              <a:rPr lang="en-US" sz="4393" dirty="0">
                <a:solidFill>
                  <a:srgbClr val="F4F6FC"/>
                </a:solidFill>
                <a:latin typeface="Open Sans Light Bold"/>
              </a:rPr>
              <a:t>03</a:t>
            </a:r>
          </a:p>
        </p:txBody>
      </p:sp>
      <p:pic>
        <p:nvPicPr>
          <p:cNvPr id="3" name="Picture 2">
            <a:extLst>
              <a:ext uri="{FF2B5EF4-FFF2-40B4-BE49-F238E27FC236}">
                <a16:creationId xmlns:a16="http://schemas.microsoft.com/office/drawing/2014/main" id="{EC99D92F-47C2-C6B6-795F-1846876948E8}"/>
              </a:ext>
            </a:extLst>
          </p:cNvPr>
          <p:cNvPicPr>
            <a:picLocks noChangeAspect="1"/>
          </p:cNvPicPr>
          <p:nvPr/>
        </p:nvPicPr>
        <p:blipFill rotWithShape="1">
          <a:blip r:embed="rId8"/>
          <a:srcRect r="3337"/>
          <a:stretch/>
        </p:blipFill>
        <p:spPr>
          <a:xfrm>
            <a:off x="14060255" y="2628900"/>
            <a:ext cx="3521650" cy="624840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9A9FE4B8-5A19-22BE-80FB-17279D55CAFC}"/>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6" name="Flowchart: Process 5">
            <a:extLst>
              <a:ext uri="{FF2B5EF4-FFF2-40B4-BE49-F238E27FC236}">
                <a16:creationId xmlns:a16="http://schemas.microsoft.com/office/drawing/2014/main" id="{A7F14506-0A73-98CD-9A8A-2D257447D207}"/>
              </a:ext>
            </a:extLst>
          </p:cNvPr>
          <p:cNvSpPr/>
          <p:nvPr/>
        </p:nvSpPr>
        <p:spPr>
          <a:xfrm>
            <a:off x="998787" y="4265352"/>
            <a:ext cx="12758387" cy="2565431"/>
          </a:xfrm>
          <a:prstGeom prst="flowChartProcess">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just" defTabSz="914400" rtl="0" eaLnBrk="1" fontAlgn="auto" latinLnBrk="0" hangingPunct="1">
              <a:lnSpc>
                <a:spcPts val="6717"/>
              </a:lnSpc>
              <a:spcBef>
                <a:spcPct val="0"/>
              </a:spcBef>
              <a:spcAft>
                <a:spcPts val="0"/>
              </a:spcAft>
              <a:buClrTx/>
              <a:buSzTx/>
              <a:buFontTx/>
              <a:buNone/>
              <a:tabLst/>
              <a:defRPr/>
            </a:pPr>
            <a:r>
              <a:rPr lang="en-GB" sz="3200" dirty="0">
                <a:solidFill>
                  <a:srgbClr val="050A30"/>
                </a:solidFill>
                <a:latin typeface="Agrandir Narrow"/>
              </a:rPr>
              <a:t>When we use the GPS, the application automatically shows the different ways to travel, and we can also monitor traffic congestion by </a:t>
            </a:r>
            <a:r>
              <a:rPr lang="en-GB" sz="3200" dirty="0" err="1">
                <a:solidFill>
                  <a:srgbClr val="050A30"/>
                </a:solidFill>
                <a:latin typeface="Agrandir Narrow"/>
              </a:rPr>
              <a:t>analyzing</a:t>
            </a:r>
            <a:r>
              <a:rPr lang="en-GB" sz="3200" dirty="0">
                <a:solidFill>
                  <a:srgbClr val="050A30"/>
                </a:solidFill>
                <a:latin typeface="Agrandir Narrow"/>
              </a:rPr>
              <a:t> the daily passenger movement using machine learning</a:t>
            </a:r>
            <a:r>
              <a:rPr lang="en-US" sz="3200" dirty="0">
                <a:solidFill>
                  <a:srgbClr val="050A30"/>
                </a:solidFill>
                <a:latin typeface="Agrandir Narrow"/>
              </a:rPr>
              <a:t>. </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06177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0482" y="8691660"/>
            <a:ext cx="1116436" cy="1133280"/>
          </a:xfrm>
          <a:prstGeom prst="rect">
            <a:avLst/>
          </a:prstGeom>
        </p:spPr>
      </p:pic>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84086" y="2007524"/>
            <a:ext cx="2667000" cy="1459576"/>
          </a:xfrm>
          <a:prstGeom prst="rect">
            <a:avLst/>
          </a:prstGeom>
        </p:spPr>
      </p:pic>
      <p:sp>
        <p:nvSpPr>
          <p:cNvPr id="5" name="Flowchart: Process 4">
            <a:extLst>
              <a:ext uri="{FF2B5EF4-FFF2-40B4-BE49-F238E27FC236}">
                <a16:creationId xmlns:a16="http://schemas.microsoft.com/office/drawing/2014/main" id="{1CA893E7-D680-40EB-4CF9-DFDE6606DAA7}"/>
              </a:ext>
            </a:extLst>
          </p:cNvPr>
          <p:cNvSpPr/>
          <p:nvPr/>
        </p:nvSpPr>
        <p:spPr>
          <a:xfrm>
            <a:off x="998787" y="4112242"/>
            <a:ext cx="12758387" cy="3602054"/>
          </a:xfrm>
          <a:prstGeom prst="flowChartProcess">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just" defTabSz="914400" rtl="0" eaLnBrk="1" fontAlgn="auto" latinLnBrk="0" hangingPunct="1">
              <a:lnSpc>
                <a:spcPts val="6717"/>
              </a:lnSpc>
              <a:spcBef>
                <a:spcPct val="0"/>
              </a:spcBef>
              <a:spcAft>
                <a:spcPts val="0"/>
              </a:spcAft>
              <a:buClrTx/>
              <a:buSzTx/>
              <a:buFontTx/>
              <a:buNone/>
              <a:tabLst/>
              <a:defRPr/>
            </a:pPr>
            <a:r>
              <a:rPr lang="en-GB" sz="3200" dirty="0">
                <a:solidFill>
                  <a:srgbClr val="050A30"/>
                </a:solidFill>
                <a:latin typeface="Agrandir Narrow"/>
              </a:rPr>
              <a:t>Nowadays, companies or websites provide the option to speak to a company's customer support representative, and instead of humans, chatbots often answer multiple inquiries posted by customers. The chatbot is one of the best Machine Learning applications</a:t>
            </a:r>
            <a:r>
              <a:rPr lang="en-US" sz="3200" dirty="0">
                <a:solidFill>
                  <a:srgbClr val="050A30"/>
                </a:solidFill>
                <a:latin typeface="Agrandir Narrow"/>
              </a:rPr>
              <a:t>. </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Rectangle: Rounded Corners 1">
            <a:extLst>
              <a:ext uri="{FF2B5EF4-FFF2-40B4-BE49-F238E27FC236}">
                <a16:creationId xmlns:a16="http://schemas.microsoft.com/office/drawing/2014/main" id="{79D5FCFE-3090-3491-6F2D-CED45CDCA79F}"/>
              </a:ext>
            </a:extLst>
          </p:cNvPr>
          <p:cNvSpPr/>
          <p:nvPr/>
        </p:nvSpPr>
        <p:spPr>
          <a:xfrm>
            <a:off x="3790950" y="774991"/>
            <a:ext cx="10706100" cy="1007974"/>
          </a:xfrm>
          <a:prstGeom prst="roundRect">
            <a:avLst>
              <a:gd name="adj" fmla="val 35101"/>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5598" b="0" i="0" u="none" strike="noStrike" kern="1200" cap="none" spc="0" normalizeH="0" baseline="0" noProof="0" dirty="0">
                <a:ln>
                  <a:noFill/>
                </a:ln>
                <a:solidFill>
                  <a:srgbClr val="F4F6FC"/>
                </a:solidFill>
                <a:effectLst/>
                <a:uLnTx/>
                <a:uFillTx/>
                <a:latin typeface="STHupo" panose="02010800040101010101" pitchFamily="2" charset="-122"/>
                <a:ea typeface="STHupo" panose="02010800040101010101" pitchFamily="2" charset="-122"/>
              </a:rPr>
              <a:t>Machine learning applications</a:t>
            </a:r>
          </a:p>
        </p:txBody>
      </p:sp>
      <p:pic>
        <p:nvPicPr>
          <p:cNvPr id="11" name="Picture 39">
            <a:extLst>
              <a:ext uri="{FF2B5EF4-FFF2-40B4-BE49-F238E27FC236}">
                <a16:creationId xmlns:a16="http://schemas.microsoft.com/office/drawing/2014/main" id="{18384E00-1714-C367-0834-0D96D7924D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12946" y="761745"/>
            <a:ext cx="3432328" cy="1029698"/>
          </a:xfrm>
          <a:prstGeom prst="rect">
            <a:avLst/>
          </a:prstGeom>
        </p:spPr>
      </p:pic>
      <p:grpSp>
        <p:nvGrpSpPr>
          <p:cNvPr id="12" name="Group 2">
            <a:extLst>
              <a:ext uri="{FF2B5EF4-FFF2-40B4-BE49-F238E27FC236}">
                <a16:creationId xmlns:a16="http://schemas.microsoft.com/office/drawing/2014/main" id="{25B80FAE-95AD-E213-0E0A-F0A9BB7824E2}"/>
              </a:ext>
            </a:extLst>
          </p:cNvPr>
          <p:cNvGrpSpPr/>
          <p:nvPr/>
        </p:nvGrpSpPr>
        <p:grpSpPr>
          <a:xfrm>
            <a:off x="998787" y="3137063"/>
            <a:ext cx="918339" cy="918339"/>
            <a:chOff x="0" y="0"/>
            <a:chExt cx="812800" cy="812800"/>
          </a:xfrm>
        </p:grpSpPr>
        <p:sp>
          <p:nvSpPr>
            <p:cNvPr id="13" name="Freeform 3">
              <a:extLst>
                <a:ext uri="{FF2B5EF4-FFF2-40B4-BE49-F238E27FC236}">
                  <a16:creationId xmlns:a16="http://schemas.microsoft.com/office/drawing/2014/main" id="{50B1717A-85E2-43EA-B5A8-A4AF5D05303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4" name="TextBox 4">
              <a:extLst>
                <a:ext uri="{FF2B5EF4-FFF2-40B4-BE49-F238E27FC236}">
                  <a16:creationId xmlns:a16="http://schemas.microsoft.com/office/drawing/2014/main" id="{FAE32167-7468-4BD6-2424-8A72501371D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5">
            <a:extLst>
              <a:ext uri="{FF2B5EF4-FFF2-40B4-BE49-F238E27FC236}">
                <a16:creationId xmlns:a16="http://schemas.microsoft.com/office/drawing/2014/main" id="{ACE32FFE-B056-8A1C-A95B-6E7007E0DEB2}"/>
              </a:ext>
            </a:extLst>
          </p:cNvPr>
          <p:cNvGrpSpPr/>
          <p:nvPr/>
        </p:nvGrpSpPr>
        <p:grpSpPr>
          <a:xfrm>
            <a:off x="900448" y="3054823"/>
            <a:ext cx="918339" cy="918339"/>
            <a:chOff x="0" y="0"/>
            <a:chExt cx="812800" cy="812800"/>
          </a:xfrm>
          <a:solidFill>
            <a:srgbClr val="7A54A1"/>
          </a:solidFill>
        </p:grpSpPr>
        <p:sp>
          <p:nvSpPr>
            <p:cNvPr id="16" name="Freeform 6">
              <a:extLst>
                <a:ext uri="{FF2B5EF4-FFF2-40B4-BE49-F238E27FC236}">
                  <a16:creationId xmlns:a16="http://schemas.microsoft.com/office/drawing/2014/main" id="{096894F5-3F96-869B-6939-3828155E41E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dirty="0"/>
            </a:p>
          </p:txBody>
        </p:sp>
        <p:sp>
          <p:nvSpPr>
            <p:cNvPr id="17" name="TextBox 7">
              <a:extLst>
                <a:ext uri="{FF2B5EF4-FFF2-40B4-BE49-F238E27FC236}">
                  <a16:creationId xmlns:a16="http://schemas.microsoft.com/office/drawing/2014/main" id="{3D59DD9F-DF75-6AD7-4D0E-EDDA56287FC1}"/>
                </a:ext>
              </a:extLst>
            </p:cNvPr>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dirty="0"/>
            </a:p>
          </p:txBody>
        </p:sp>
      </p:grpSp>
      <p:sp>
        <p:nvSpPr>
          <p:cNvPr id="18" name="TextBox 31">
            <a:extLst>
              <a:ext uri="{FF2B5EF4-FFF2-40B4-BE49-F238E27FC236}">
                <a16:creationId xmlns:a16="http://schemas.microsoft.com/office/drawing/2014/main" id="{684BE0DC-75CA-85EF-15EB-7BA3B6FAAF1B}"/>
              </a:ext>
            </a:extLst>
          </p:cNvPr>
          <p:cNvSpPr txBox="1"/>
          <p:nvPr/>
        </p:nvSpPr>
        <p:spPr>
          <a:xfrm>
            <a:off x="2286000" y="3275631"/>
            <a:ext cx="5285871" cy="641201"/>
          </a:xfrm>
          <a:prstGeom prst="rect">
            <a:avLst/>
          </a:prstGeom>
        </p:spPr>
        <p:txBody>
          <a:bodyPr lIns="0" tIns="0" rIns="0" bIns="0" rtlCol="0" anchor="t">
            <a:spAutoFit/>
          </a:bodyPr>
          <a:lstStyle/>
          <a:p>
            <a:pPr marL="0" lvl="0" indent="0">
              <a:lnSpc>
                <a:spcPts val="5040"/>
              </a:lnSpc>
              <a:spcBef>
                <a:spcPct val="0"/>
              </a:spcBef>
            </a:pPr>
            <a:r>
              <a:rPr lang="en-US" sz="4200" b="1" u="none" dirty="0">
                <a:solidFill>
                  <a:srgbClr val="7A54A1"/>
                </a:solidFill>
                <a:latin typeface="Agrandir Narrow"/>
              </a:rPr>
              <a:t>Customer support</a:t>
            </a:r>
          </a:p>
        </p:txBody>
      </p:sp>
      <p:sp>
        <p:nvSpPr>
          <p:cNvPr id="20" name="TextBox 33">
            <a:extLst>
              <a:ext uri="{FF2B5EF4-FFF2-40B4-BE49-F238E27FC236}">
                <a16:creationId xmlns:a16="http://schemas.microsoft.com/office/drawing/2014/main" id="{2148AD8C-D6C3-D477-1E2C-637DA4F59CA2}"/>
              </a:ext>
            </a:extLst>
          </p:cNvPr>
          <p:cNvSpPr txBox="1"/>
          <p:nvPr/>
        </p:nvSpPr>
        <p:spPr>
          <a:xfrm>
            <a:off x="682176" y="3149763"/>
            <a:ext cx="1032027" cy="764698"/>
          </a:xfrm>
          <a:prstGeom prst="rect">
            <a:avLst/>
          </a:prstGeom>
        </p:spPr>
        <p:txBody>
          <a:bodyPr lIns="0" tIns="0" rIns="0" bIns="0" rtlCol="0" anchor="t">
            <a:spAutoFit/>
          </a:bodyPr>
          <a:lstStyle/>
          <a:p>
            <a:pPr algn="r">
              <a:lnSpc>
                <a:spcPts val="6151"/>
              </a:lnSpc>
              <a:spcBef>
                <a:spcPct val="0"/>
              </a:spcBef>
            </a:pPr>
            <a:r>
              <a:rPr lang="en-US" sz="4393" dirty="0">
                <a:solidFill>
                  <a:srgbClr val="F4F6FC"/>
                </a:solidFill>
                <a:latin typeface="Open Sans Light Bold"/>
              </a:rPr>
              <a:t>04</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E807F979-7885-2E60-DA0A-3FE114DEDCA4}"/>
              </a:ext>
            </a:extLst>
          </p:cNvPr>
          <p:cNvPicPr>
            <a:picLocks noChangeAspect="1"/>
          </p:cNvPicPr>
          <p:nvPr/>
        </p:nvPicPr>
        <p:blipFill rotWithShape="1">
          <a:blip r:embed="rId8">
            <a:extLst>
              <a:ext uri="{28A0092B-C50C-407E-A947-70E740481C1C}">
                <a14:useLocalDpi xmlns:a14="http://schemas.microsoft.com/office/drawing/2010/main" val="0"/>
              </a:ext>
            </a:extLst>
          </a:blip>
          <a:srcRect l="3835" t="1194"/>
          <a:stretch/>
        </p:blipFill>
        <p:spPr>
          <a:xfrm>
            <a:off x="14126048" y="2666354"/>
            <a:ext cx="3095407" cy="6307964"/>
          </a:xfrm>
          <a:prstGeom prst="rect">
            <a:avLst/>
          </a:prstGeom>
        </p:spPr>
      </p:pic>
      <p:sp>
        <p:nvSpPr>
          <p:cNvPr id="4" name="Slide Number Placeholder 3">
            <a:extLst>
              <a:ext uri="{FF2B5EF4-FFF2-40B4-BE49-F238E27FC236}">
                <a16:creationId xmlns:a16="http://schemas.microsoft.com/office/drawing/2014/main" id="{910A55E6-98E8-43A5-C91B-A2644D9C00E4}"/>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786258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35235" y="7498080"/>
            <a:ext cx="7315200" cy="2788920"/>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64518" y="1781920"/>
            <a:ext cx="1561364" cy="854492"/>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5346" y="609346"/>
            <a:ext cx="3432329" cy="1029698"/>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833073" y="1843807"/>
            <a:ext cx="423923" cy="423923"/>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8702" y="8680580"/>
            <a:ext cx="423923" cy="423923"/>
          </a:xfrm>
          <a:prstGeom prst="rect">
            <a:avLst/>
          </a:prstGeom>
        </p:spPr>
      </p:pic>
      <p:pic>
        <p:nvPicPr>
          <p:cNvPr id="9" name="Picture 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713921" y="1569959"/>
            <a:ext cx="423923" cy="423923"/>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557694" y="9258302"/>
            <a:ext cx="423923" cy="423923"/>
          </a:xfrm>
          <a:prstGeom prst="rect">
            <a:avLst/>
          </a:prstGeom>
        </p:spPr>
      </p:pic>
      <p:pic>
        <p:nvPicPr>
          <p:cNvPr id="11" name="Picture 1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700592" y="397385"/>
            <a:ext cx="423923" cy="423923"/>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774527" y="604778"/>
            <a:ext cx="423923" cy="423923"/>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255023" y="9863078"/>
            <a:ext cx="423923" cy="423923"/>
          </a:xfrm>
          <a:prstGeom prst="rect">
            <a:avLst/>
          </a:prstGeom>
        </p:spPr>
      </p:pic>
      <p:pic>
        <p:nvPicPr>
          <p:cNvPr id="14" name="Picture 14"/>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4345732" y="397385"/>
            <a:ext cx="423923" cy="423923"/>
          </a:xfrm>
          <a:prstGeom prst="rect">
            <a:avLst/>
          </a:prstGeom>
        </p:spPr>
      </p:pic>
      <p:pic>
        <p:nvPicPr>
          <p:cNvPr id="15" name="Picture 15"/>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6760442" y="8680580"/>
            <a:ext cx="423923" cy="423923"/>
          </a:xfrm>
          <a:prstGeom prst="rect">
            <a:avLst/>
          </a:prstGeom>
        </p:spPr>
      </p:pic>
      <p:pic>
        <p:nvPicPr>
          <p:cNvPr id="18" name="Picture 11">
            <a:extLst>
              <a:ext uri="{FF2B5EF4-FFF2-40B4-BE49-F238E27FC236}">
                <a16:creationId xmlns:a16="http://schemas.microsoft.com/office/drawing/2014/main" id="{00BFD76D-B7E5-E77B-E20C-F1C5AF3CBB5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808084" y="1952402"/>
            <a:ext cx="423923" cy="423923"/>
          </a:xfrm>
          <a:prstGeom prst="rect">
            <a:avLst/>
          </a:prstGeom>
        </p:spPr>
      </p:pic>
      <p:sp>
        <p:nvSpPr>
          <p:cNvPr id="24" name="TextBox 23">
            <a:extLst>
              <a:ext uri="{FF2B5EF4-FFF2-40B4-BE49-F238E27FC236}">
                <a16:creationId xmlns:a16="http://schemas.microsoft.com/office/drawing/2014/main" id="{AF6202D6-1F87-3758-6E5D-B652344A7BFB}"/>
              </a:ext>
            </a:extLst>
          </p:cNvPr>
          <p:cNvSpPr txBox="1"/>
          <p:nvPr/>
        </p:nvSpPr>
        <p:spPr>
          <a:xfrm>
            <a:off x="1676397" y="5157136"/>
            <a:ext cx="13731467" cy="1932517"/>
          </a:xfrm>
          <a:prstGeom prst="rect">
            <a:avLst/>
          </a:prstGeom>
          <a:noFill/>
        </p:spPr>
        <p:txBody>
          <a:bodyPr wrap="square">
            <a:spAutoFit/>
          </a:bodyPr>
          <a:lstStyle/>
          <a:p>
            <a:pPr algn="ctr" defTabSz="914445">
              <a:lnSpc>
                <a:spcPts val="7113"/>
              </a:lnSpc>
              <a:spcBef>
                <a:spcPct val="0"/>
              </a:spcBef>
              <a:defRPr/>
            </a:pPr>
            <a:r>
              <a:rPr lang="en-US" sz="8801" dirty="0">
                <a:solidFill>
                  <a:srgbClr val="D662A6"/>
                </a:solidFill>
                <a:latin typeface="Berlin Sans FB Demi" panose="020E0802020502020306" pitchFamily="34" charset="0"/>
              </a:rPr>
              <a:t> let’s take a</a:t>
            </a:r>
          </a:p>
          <a:p>
            <a:pPr algn="ctr" defTabSz="914445">
              <a:lnSpc>
                <a:spcPts val="7113"/>
              </a:lnSpc>
              <a:spcBef>
                <a:spcPct val="0"/>
              </a:spcBef>
              <a:defRPr/>
            </a:pPr>
            <a:r>
              <a:rPr lang="en-US" sz="8801" dirty="0">
                <a:solidFill>
                  <a:srgbClr val="D662A6"/>
                </a:solidFill>
                <a:latin typeface="Berlin Sans FB Demi" panose="020E0802020502020306" pitchFamily="34" charset="0"/>
              </a:rPr>
              <a:t>5 minutes break</a:t>
            </a:r>
          </a:p>
        </p:txBody>
      </p:sp>
      <p:sp>
        <p:nvSpPr>
          <p:cNvPr id="3" name="TextBox 2">
            <a:extLst>
              <a:ext uri="{FF2B5EF4-FFF2-40B4-BE49-F238E27FC236}">
                <a16:creationId xmlns:a16="http://schemas.microsoft.com/office/drawing/2014/main" id="{4F712E02-9EF7-9270-CF46-27F0D1065BF0}"/>
              </a:ext>
            </a:extLst>
          </p:cNvPr>
          <p:cNvSpPr txBox="1"/>
          <p:nvPr/>
        </p:nvSpPr>
        <p:spPr>
          <a:xfrm>
            <a:off x="1676398" y="3255725"/>
            <a:ext cx="13731467" cy="1022011"/>
          </a:xfrm>
          <a:prstGeom prst="rect">
            <a:avLst/>
          </a:prstGeom>
          <a:noFill/>
        </p:spPr>
        <p:txBody>
          <a:bodyPr wrap="square">
            <a:spAutoFit/>
          </a:bodyPr>
          <a:lstStyle/>
          <a:p>
            <a:pPr algn="ctr" defTabSz="914445">
              <a:lnSpc>
                <a:spcPts val="7113"/>
              </a:lnSpc>
              <a:spcBef>
                <a:spcPct val="0"/>
              </a:spcBef>
              <a:defRPr/>
            </a:pPr>
            <a:r>
              <a:rPr lang="en-US" sz="8801" dirty="0">
                <a:solidFill>
                  <a:srgbClr val="213969"/>
                </a:solidFill>
                <a:latin typeface="Berlin Sans FB Demi" panose="020E0802020502020306" pitchFamily="34" charset="0"/>
              </a:rPr>
              <a:t> Any questions?</a:t>
            </a:r>
          </a:p>
        </p:txBody>
      </p:sp>
      <p:sp>
        <p:nvSpPr>
          <p:cNvPr id="16" name="Slide Number Placeholder 29">
            <a:extLst>
              <a:ext uri="{FF2B5EF4-FFF2-40B4-BE49-F238E27FC236}">
                <a16:creationId xmlns:a16="http://schemas.microsoft.com/office/drawing/2014/main" id="{05A84F96-93F2-19E6-7FF5-1A37CCAC339D}"/>
              </a:ext>
            </a:extLst>
          </p:cNvPr>
          <p:cNvSpPr>
            <a:spLocks noGrp="1"/>
          </p:cNvSpPr>
          <p:nvPr>
            <p:ph type="sldNum" sz="quarter" idx="12"/>
          </p:nvPr>
        </p:nvSpPr>
        <p:spPr>
          <a:xfrm>
            <a:off x="16764000" y="9182100"/>
            <a:ext cx="1143000" cy="838200"/>
          </a:xfrm>
        </p:spPr>
        <p:txBody>
          <a:bodyPr/>
          <a:lstStyle/>
          <a:p>
            <a:fld id="{B6F15528-21DE-4FAA-801E-634DDDAF4B2B}" type="slidenum">
              <a:rPr lang="en-US" smtClean="0"/>
              <a:pPr/>
              <a:t>9</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1929</Words>
  <Application>Microsoft Office PowerPoint</Application>
  <PresentationFormat>Custom</PresentationFormat>
  <Paragraphs>222</Paragraphs>
  <Slides>31</Slides>
  <Notes>16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Bauhaus 93</vt:lpstr>
      <vt:lpstr>Agrandir Narrow</vt:lpstr>
      <vt:lpstr>urw-din</vt:lpstr>
      <vt:lpstr>Berlin Sans FB Demi</vt:lpstr>
      <vt:lpstr>Wingdings</vt:lpstr>
      <vt:lpstr>Agrandir Narrow Bold</vt:lpstr>
      <vt:lpstr>Arial</vt:lpstr>
      <vt:lpstr>STHupo</vt:lpstr>
      <vt:lpstr>Optima</vt:lpstr>
      <vt:lpstr>Calibri</vt:lpstr>
      <vt:lpstr>Times New Roman</vt:lpstr>
      <vt:lpstr>Now</vt:lpstr>
      <vt:lpstr>Open Sans Light Bold</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Minimalist Artificial Intelligence Technology Presentation</dc:title>
  <dc:creator>abdullah ZATB</dc:creator>
  <cp:lastModifiedBy>munera yousef</cp:lastModifiedBy>
  <cp:revision>27</cp:revision>
  <dcterms:created xsi:type="dcterms:W3CDTF">2006-08-16T00:00:00Z</dcterms:created>
  <dcterms:modified xsi:type="dcterms:W3CDTF">2022-12-19T18:56:36Z</dcterms:modified>
  <dc:identifier>DAFSp_Os8b8</dc:identifier>
</cp:coreProperties>
</file>